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32"/>
  </p:notesMasterIdLst>
  <p:handoutMasterIdLst>
    <p:handoutMasterId r:id="rId33"/>
  </p:handoutMasterIdLst>
  <p:sldIdLst>
    <p:sldId id="366" r:id="rId3"/>
    <p:sldId id="374" r:id="rId4"/>
    <p:sldId id="377" r:id="rId5"/>
    <p:sldId id="376" r:id="rId6"/>
    <p:sldId id="375" r:id="rId7"/>
    <p:sldId id="378" r:id="rId8"/>
    <p:sldId id="380" r:id="rId9"/>
    <p:sldId id="371" r:id="rId10"/>
    <p:sldId id="381" r:id="rId11"/>
    <p:sldId id="395" r:id="rId12"/>
    <p:sldId id="383" r:id="rId13"/>
    <p:sldId id="384" r:id="rId14"/>
    <p:sldId id="385" r:id="rId15"/>
    <p:sldId id="386" r:id="rId16"/>
    <p:sldId id="387" r:id="rId17"/>
    <p:sldId id="388" r:id="rId18"/>
    <p:sldId id="391" r:id="rId19"/>
    <p:sldId id="392" r:id="rId20"/>
    <p:sldId id="393" r:id="rId21"/>
    <p:sldId id="394" r:id="rId22"/>
    <p:sldId id="398" r:id="rId23"/>
    <p:sldId id="399" r:id="rId24"/>
    <p:sldId id="397" r:id="rId25"/>
    <p:sldId id="400" r:id="rId26"/>
    <p:sldId id="401" r:id="rId27"/>
    <p:sldId id="402" r:id="rId28"/>
    <p:sldId id="403" r:id="rId29"/>
    <p:sldId id="404" r:id="rId30"/>
    <p:sldId id="359" r:id="rId31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1807" autoAdjust="0"/>
  </p:normalViewPr>
  <p:slideViewPr>
    <p:cSldViewPr>
      <p:cViewPr>
        <p:scale>
          <a:sx n="57" d="100"/>
          <a:sy n="57" d="100"/>
        </p:scale>
        <p:origin x="1017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A40A2-08F6-4449-B716-71D6839A612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13E740-0714-47BB-B5A5-E09EF1723A84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/>
            <a:t>Application</a:t>
          </a:r>
        </a:p>
      </dgm:t>
    </dgm:pt>
    <dgm:pt modelId="{AB5FFFED-9239-4ECF-BE39-5AC2CABEFB8E}" type="parTrans" cxnId="{FEF7FA6A-EA75-4487-8065-EEA39226823A}">
      <dgm:prSet/>
      <dgm:spPr/>
      <dgm:t>
        <a:bodyPr/>
        <a:lstStyle/>
        <a:p>
          <a:endParaRPr lang="en-US"/>
        </a:p>
      </dgm:t>
    </dgm:pt>
    <dgm:pt modelId="{CE09D5B1-87B3-4209-9315-ACB9A05426A0}" type="sibTrans" cxnId="{FEF7FA6A-EA75-4487-8065-EEA39226823A}">
      <dgm:prSet/>
      <dgm:spPr/>
      <dgm:t>
        <a:bodyPr/>
        <a:lstStyle/>
        <a:p>
          <a:endParaRPr lang="en-US"/>
        </a:p>
      </dgm:t>
    </dgm:pt>
    <dgm:pt modelId="{9D820E14-4566-4B2E-B663-7572DD3047C9}">
      <dgm:prSet phldrT="[Text]"/>
      <dgm:spPr>
        <a:solidFill>
          <a:schemeClr val="accent1">
            <a:lumMod val="90000"/>
          </a:schemeClr>
        </a:solidFill>
      </dgm:spPr>
      <dgm:t>
        <a:bodyPr/>
        <a:lstStyle/>
        <a:p>
          <a:r>
            <a:rPr lang="en-US" b="1" dirty="0"/>
            <a:t>Formal examination</a:t>
          </a:r>
        </a:p>
      </dgm:t>
    </dgm:pt>
    <dgm:pt modelId="{B4C09A6C-9056-4F7B-9A76-2BB2F4755CF9}" type="parTrans" cxnId="{A4241D5E-1F11-455F-8268-4D8C944C59A8}">
      <dgm:prSet/>
      <dgm:spPr/>
      <dgm:t>
        <a:bodyPr/>
        <a:lstStyle/>
        <a:p>
          <a:endParaRPr lang="en-US"/>
        </a:p>
      </dgm:t>
    </dgm:pt>
    <dgm:pt modelId="{499B95CD-2CFD-43AC-9B55-57FA63DE0C40}" type="sibTrans" cxnId="{A4241D5E-1F11-455F-8268-4D8C944C59A8}">
      <dgm:prSet/>
      <dgm:spPr/>
      <dgm:t>
        <a:bodyPr/>
        <a:lstStyle/>
        <a:p>
          <a:endParaRPr lang="en-US"/>
        </a:p>
      </dgm:t>
    </dgm:pt>
    <dgm:pt modelId="{A291C4CD-B539-42FD-8EE7-8F9DF827AAB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/>
            <a:t>State of the art search</a:t>
          </a:r>
        </a:p>
      </dgm:t>
    </dgm:pt>
    <dgm:pt modelId="{7BDFC982-E8FB-4C54-BDF9-3FAC8656B750}" type="parTrans" cxnId="{29CD44AA-05E6-4A2A-997C-52A84C52998D}">
      <dgm:prSet/>
      <dgm:spPr/>
      <dgm:t>
        <a:bodyPr/>
        <a:lstStyle/>
        <a:p>
          <a:endParaRPr lang="en-US"/>
        </a:p>
      </dgm:t>
    </dgm:pt>
    <dgm:pt modelId="{CA298DF3-30E4-4317-9267-7086F32A777C}" type="sibTrans" cxnId="{29CD44AA-05E6-4A2A-997C-52A84C52998D}">
      <dgm:prSet/>
      <dgm:spPr/>
      <dgm:t>
        <a:bodyPr/>
        <a:lstStyle/>
        <a:p>
          <a:endParaRPr lang="en-US"/>
        </a:p>
      </dgm:t>
    </dgm:pt>
    <dgm:pt modelId="{D7A30AAA-13D4-4A9B-914F-2DA2A899FB6A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r>
            <a:rPr lang="en-US" b="1" dirty="0"/>
            <a:t>Substantive examination</a:t>
          </a:r>
        </a:p>
      </dgm:t>
    </dgm:pt>
    <dgm:pt modelId="{6F35019D-8F06-4B2E-A374-1A51B1381B6B}" type="parTrans" cxnId="{EE8F0829-D4C2-4A86-A0FA-93DC4508D748}">
      <dgm:prSet/>
      <dgm:spPr/>
      <dgm:t>
        <a:bodyPr/>
        <a:lstStyle/>
        <a:p>
          <a:endParaRPr lang="en-US"/>
        </a:p>
      </dgm:t>
    </dgm:pt>
    <dgm:pt modelId="{8072E0B6-F763-4060-B961-DF0C0DADD9E6}" type="sibTrans" cxnId="{EE8F0829-D4C2-4A86-A0FA-93DC4508D748}">
      <dgm:prSet/>
      <dgm:spPr/>
      <dgm:t>
        <a:bodyPr/>
        <a:lstStyle/>
        <a:p>
          <a:endParaRPr lang="en-US"/>
        </a:p>
      </dgm:t>
    </dgm:pt>
    <dgm:pt modelId="{7190CAAA-EFB3-4CA5-A444-6F2472AC1DC1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1" dirty="0"/>
            <a:t>Publication</a:t>
          </a:r>
        </a:p>
      </dgm:t>
    </dgm:pt>
    <dgm:pt modelId="{F8AAA9BB-916D-4B70-8001-9D41D17277B9}" type="parTrans" cxnId="{4539CCBD-176A-407F-B9DF-F18343CEB615}">
      <dgm:prSet/>
      <dgm:spPr/>
      <dgm:t>
        <a:bodyPr/>
        <a:lstStyle/>
        <a:p>
          <a:endParaRPr lang="en-US"/>
        </a:p>
      </dgm:t>
    </dgm:pt>
    <dgm:pt modelId="{F3570238-A84C-4DC8-916F-EBDA3B62361E}" type="sibTrans" cxnId="{4539CCBD-176A-407F-B9DF-F18343CEB615}">
      <dgm:prSet/>
      <dgm:spPr/>
      <dgm:t>
        <a:bodyPr/>
        <a:lstStyle/>
        <a:p>
          <a:endParaRPr lang="en-US"/>
        </a:p>
      </dgm:t>
    </dgm:pt>
    <dgm:pt modelId="{A93598C9-2454-4069-872E-9C868D1A4D4C}">
      <dgm:prSet/>
      <dgm:spPr>
        <a:solidFill>
          <a:schemeClr val="accent1">
            <a:lumMod val="10000"/>
          </a:schemeClr>
        </a:solidFill>
      </dgm:spPr>
      <dgm:t>
        <a:bodyPr/>
        <a:lstStyle/>
        <a:p>
          <a:r>
            <a:rPr lang="en-US" b="1" dirty="0"/>
            <a:t>Decision to grant</a:t>
          </a:r>
        </a:p>
      </dgm:t>
    </dgm:pt>
    <dgm:pt modelId="{F4604E8B-5B6E-4BBF-91FF-75CDCC88B18F}" type="parTrans" cxnId="{FA3875B8-E135-4EAF-9773-B90DE5687CA6}">
      <dgm:prSet/>
      <dgm:spPr/>
      <dgm:t>
        <a:bodyPr/>
        <a:lstStyle/>
        <a:p>
          <a:endParaRPr lang="en-US"/>
        </a:p>
      </dgm:t>
    </dgm:pt>
    <dgm:pt modelId="{6A0F2D77-6CEB-4A5D-8F09-D811852554F5}" type="sibTrans" cxnId="{FA3875B8-E135-4EAF-9773-B90DE5687CA6}">
      <dgm:prSet/>
      <dgm:spPr/>
      <dgm:t>
        <a:bodyPr/>
        <a:lstStyle/>
        <a:p>
          <a:endParaRPr lang="en-US"/>
        </a:p>
      </dgm:t>
    </dgm:pt>
    <dgm:pt modelId="{91AD6F3B-3817-4C00-A147-618B6AB73D64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1" dirty="0"/>
            <a:t>Opposition</a:t>
          </a:r>
        </a:p>
      </dgm:t>
    </dgm:pt>
    <dgm:pt modelId="{3DF86298-1AF4-4D7B-ADA7-B590FAD87D94}" type="parTrans" cxnId="{A2246AE4-5060-41BA-BDAD-9D5EA21AFEAC}">
      <dgm:prSet/>
      <dgm:spPr/>
      <dgm:t>
        <a:bodyPr/>
        <a:lstStyle/>
        <a:p>
          <a:endParaRPr lang="en-US"/>
        </a:p>
      </dgm:t>
    </dgm:pt>
    <dgm:pt modelId="{67C5598B-88D5-456D-A52B-7D444848DEA3}" type="sibTrans" cxnId="{A2246AE4-5060-41BA-BDAD-9D5EA21AFEAC}">
      <dgm:prSet/>
      <dgm:spPr/>
      <dgm:t>
        <a:bodyPr/>
        <a:lstStyle/>
        <a:p>
          <a:endParaRPr lang="en-US"/>
        </a:p>
      </dgm:t>
    </dgm:pt>
    <dgm:pt modelId="{963C4CCD-8495-4C65-B945-E1FB4D0387C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/>
            <a:t>Appeal</a:t>
          </a:r>
        </a:p>
      </dgm:t>
    </dgm:pt>
    <dgm:pt modelId="{78AA6961-2123-4A41-8920-C1C336CDBBC4}" type="parTrans" cxnId="{945A422E-5479-4001-96F8-81E74D8B3B90}">
      <dgm:prSet/>
      <dgm:spPr/>
      <dgm:t>
        <a:bodyPr/>
        <a:lstStyle/>
        <a:p>
          <a:endParaRPr lang="en-US"/>
        </a:p>
      </dgm:t>
    </dgm:pt>
    <dgm:pt modelId="{B2DD6234-CCFF-4EF6-B916-8BAFE2A233FB}" type="sibTrans" cxnId="{945A422E-5479-4001-96F8-81E74D8B3B90}">
      <dgm:prSet/>
      <dgm:spPr/>
      <dgm:t>
        <a:bodyPr/>
        <a:lstStyle/>
        <a:p>
          <a:endParaRPr lang="en-US"/>
        </a:p>
      </dgm:t>
    </dgm:pt>
    <dgm:pt modelId="{155415DC-E189-42EF-B960-D1A2EB155397}" type="pres">
      <dgm:prSet presAssocID="{D4CA40A2-08F6-4449-B716-71D6839A6121}" presName="Name0" presStyleCnt="0">
        <dgm:presLayoutVars>
          <dgm:dir/>
          <dgm:animLvl val="lvl"/>
          <dgm:resizeHandles val="exact"/>
        </dgm:presLayoutVars>
      </dgm:prSet>
      <dgm:spPr/>
    </dgm:pt>
    <dgm:pt modelId="{397F773C-AA18-458B-83FE-7BE11BB23046}" type="pres">
      <dgm:prSet presAssocID="{DA13E740-0714-47BB-B5A5-E09EF1723A84}" presName="parTxOnly" presStyleLbl="node1" presStyleIdx="0" presStyleCnt="8" custLinFactX="1063" custLinFactY="-139376" custLinFactNeighborX="100000" custLinFactNeighborY="-200000">
        <dgm:presLayoutVars>
          <dgm:chMax val="0"/>
          <dgm:chPref val="0"/>
          <dgm:bulletEnabled val="1"/>
        </dgm:presLayoutVars>
      </dgm:prSet>
      <dgm:spPr/>
    </dgm:pt>
    <dgm:pt modelId="{927A9286-A50E-435E-8348-2EB72A525E27}" type="pres">
      <dgm:prSet presAssocID="{CE09D5B1-87B3-4209-9315-ACB9A05426A0}" presName="parTxOnlySpace" presStyleCnt="0"/>
      <dgm:spPr/>
    </dgm:pt>
    <dgm:pt modelId="{E42CD4D1-F8F1-4518-962C-0E08A5A1E6A9}" type="pres">
      <dgm:prSet presAssocID="{9D820E14-4566-4B2E-B663-7572DD3047C9}" presName="parTxOnly" presStyleLbl="node1" presStyleIdx="1" presStyleCnt="8" custLinFactY="-100000" custLinFactNeighborX="45005" custLinFactNeighborY="-142032">
        <dgm:presLayoutVars>
          <dgm:chMax val="0"/>
          <dgm:chPref val="0"/>
          <dgm:bulletEnabled val="1"/>
        </dgm:presLayoutVars>
      </dgm:prSet>
      <dgm:spPr/>
    </dgm:pt>
    <dgm:pt modelId="{95DFCD27-AF7A-42D7-AA8E-C25AC5D7CD5A}" type="pres">
      <dgm:prSet presAssocID="{499B95CD-2CFD-43AC-9B55-57FA63DE0C40}" presName="parTxOnlySpace" presStyleCnt="0"/>
      <dgm:spPr/>
    </dgm:pt>
    <dgm:pt modelId="{9CE0DC54-3405-4D18-9F3C-9D8C8EE04FC0}" type="pres">
      <dgm:prSet presAssocID="{A291C4CD-B539-42FD-8EE7-8F9DF827AABA}" presName="parTxOnly" presStyleLbl="node1" presStyleIdx="2" presStyleCnt="8" custLinFactY="-44688" custLinFactNeighborX="-76243" custLinFactNeighborY="-100000">
        <dgm:presLayoutVars>
          <dgm:chMax val="0"/>
          <dgm:chPref val="0"/>
          <dgm:bulletEnabled val="1"/>
        </dgm:presLayoutVars>
      </dgm:prSet>
      <dgm:spPr/>
    </dgm:pt>
    <dgm:pt modelId="{8075E105-AF65-459B-AECD-C665CE4A0BA8}" type="pres">
      <dgm:prSet presAssocID="{CA298DF3-30E4-4317-9267-7086F32A777C}" presName="parTxOnlySpace" presStyleCnt="0"/>
      <dgm:spPr/>
    </dgm:pt>
    <dgm:pt modelId="{280D8A4F-C0B3-4761-A1AB-7897F8D34C04}" type="pres">
      <dgm:prSet presAssocID="{7190CAAA-EFB3-4CA5-A444-6F2472AC1DC1}" presName="parTxOnly" presStyleLbl="node1" presStyleIdx="3" presStyleCnt="8" custLinFactX="-9749" custLinFactNeighborX="-100000" custLinFactNeighborY="-47344">
        <dgm:presLayoutVars>
          <dgm:chMax val="0"/>
          <dgm:chPref val="0"/>
          <dgm:bulletEnabled val="1"/>
        </dgm:presLayoutVars>
      </dgm:prSet>
      <dgm:spPr/>
    </dgm:pt>
    <dgm:pt modelId="{2ED7E58F-7EED-4EB5-90EE-14F4A49C8D08}" type="pres">
      <dgm:prSet presAssocID="{F3570238-A84C-4DC8-916F-EBDA3B62361E}" presName="parTxOnlySpace" presStyleCnt="0"/>
      <dgm:spPr/>
    </dgm:pt>
    <dgm:pt modelId="{5496928D-1E0D-46A2-BC61-E4459349E76A}" type="pres">
      <dgm:prSet presAssocID="{D7A30AAA-13D4-4A9B-914F-2DA2A899FB6A}" presName="parTxOnly" presStyleLbl="node1" presStyleIdx="4" presStyleCnt="8" custLinFactX="-21874" custLinFactNeighborX="-100000" custLinFactNeighborY="63906">
        <dgm:presLayoutVars>
          <dgm:chMax val="0"/>
          <dgm:chPref val="0"/>
          <dgm:bulletEnabled val="1"/>
        </dgm:presLayoutVars>
      </dgm:prSet>
      <dgm:spPr/>
    </dgm:pt>
    <dgm:pt modelId="{211F4776-D4EB-46FB-92A1-3AF756CCDCC7}" type="pres">
      <dgm:prSet presAssocID="{8072E0B6-F763-4060-B961-DF0C0DADD9E6}" presName="parTxOnlySpace" presStyleCnt="0"/>
      <dgm:spPr/>
    </dgm:pt>
    <dgm:pt modelId="{2ACFDC71-F1C4-46B0-BAD5-2CF8EFAD76B9}" type="pres">
      <dgm:prSet presAssocID="{A93598C9-2454-4069-872E-9C868D1A4D4C}" presName="parTxOnly" presStyleLbl="node1" presStyleIdx="5" presStyleCnt="8" custLinFactX="-33999" custLinFactY="61250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ED09FF02-AB15-4595-AEED-7D9802BDDEAF}" type="pres">
      <dgm:prSet presAssocID="{6A0F2D77-6CEB-4A5D-8F09-D811852554F5}" presName="parTxOnlySpace" presStyleCnt="0"/>
      <dgm:spPr/>
    </dgm:pt>
    <dgm:pt modelId="{EAAB0009-E0BE-4789-B492-3D75E4650930}" type="pres">
      <dgm:prSet presAssocID="{91AD6F3B-3817-4C00-A147-618B6AB73D64}" presName="parTxOnly" presStyleLbl="node1" presStyleIdx="6" presStyleCnt="8" custLinFactX="-40561" custLinFactY="100000" custLinFactNeighborX="-100000" custLinFactNeighborY="158595">
        <dgm:presLayoutVars>
          <dgm:chMax val="0"/>
          <dgm:chPref val="0"/>
          <dgm:bulletEnabled val="1"/>
        </dgm:presLayoutVars>
      </dgm:prSet>
      <dgm:spPr/>
    </dgm:pt>
    <dgm:pt modelId="{D7F4EB91-93F0-4D0F-A374-2049AD563299}" type="pres">
      <dgm:prSet presAssocID="{67C5598B-88D5-456D-A52B-7D444848DEA3}" presName="parTxOnlySpace" presStyleCnt="0"/>
      <dgm:spPr/>
    </dgm:pt>
    <dgm:pt modelId="{9B1BAC42-5BD7-4D07-A2A1-420B78CD229F}" type="pres">
      <dgm:prSet presAssocID="{963C4CCD-8495-4C65-B945-E1FB4D0387C0}" presName="parTxOnly" presStyleLbl="node1" presStyleIdx="7" presStyleCnt="8" custLinFactX="-52686" custLinFactY="169845" custLinFactNeighborX="-100000" custLinFactNeighborY="200000">
        <dgm:presLayoutVars>
          <dgm:chMax val="0"/>
          <dgm:chPref val="0"/>
          <dgm:bulletEnabled val="1"/>
        </dgm:presLayoutVars>
      </dgm:prSet>
      <dgm:spPr/>
    </dgm:pt>
  </dgm:ptLst>
  <dgm:cxnLst>
    <dgm:cxn modelId="{407AEA04-C624-4EAF-B69D-D2C51832C9E6}" type="presOf" srcId="{7190CAAA-EFB3-4CA5-A444-6F2472AC1DC1}" destId="{280D8A4F-C0B3-4761-A1AB-7897F8D34C04}" srcOrd="0" destOrd="0" presId="urn:microsoft.com/office/officeart/2005/8/layout/chevron1"/>
    <dgm:cxn modelId="{1396F409-C0A7-43F7-A396-7BC60EB70F1D}" type="presOf" srcId="{A291C4CD-B539-42FD-8EE7-8F9DF827AABA}" destId="{9CE0DC54-3405-4D18-9F3C-9D8C8EE04FC0}" srcOrd="0" destOrd="0" presId="urn:microsoft.com/office/officeart/2005/8/layout/chevron1"/>
    <dgm:cxn modelId="{7E402E0D-3F80-4D2C-AF09-BD1B5AD6742E}" type="presOf" srcId="{963C4CCD-8495-4C65-B945-E1FB4D0387C0}" destId="{9B1BAC42-5BD7-4D07-A2A1-420B78CD229F}" srcOrd="0" destOrd="0" presId="urn:microsoft.com/office/officeart/2005/8/layout/chevron1"/>
    <dgm:cxn modelId="{EE8F0829-D4C2-4A86-A0FA-93DC4508D748}" srcId="{D4CA40A2-08F6-4449-B716-71D6839A6121}" destId="{D7A30AAA-13D4-4A9B-914F-2DA2A899FB6A}" srcOrd="4" destOrd="0" parTransId="{6F35019D-8F06-4B2E-A374-1A51B1381B6B}" sibTransId="{8072E0B6-F763-4060-B961-DF0C0DADD9E6}"/>
    <dgm:cxn modelId="{945A422E-5479-4001-96F8-81E74D8B3B90}" srcId="{D4CA40A2-08F6-4449-B716-71D6839A6121}" destId="{963C4CCD-8495-4C65-B945-E1FB4D0387C0}" srcOrd="7" destOrd="0" parTransId="{78AA6961-2123-4A41-8920-C1C336CDBBC4}" sibTransId="{B2DD6234-CCFF-4EF6-B916-8BAFE2A233FB}"/>
    <dgm:cxn modelId="{F712193A-95EB-4F50-98A5-EB68DB38500B}" type="presOf" srcId="{9D820E14-4566-4B2E-B663-7572DD3047C9}" destId="{E42CD4D1-F8F1-4518-962C-0E08A5A1E6A9}" srcOrd="0" destOrd="0" presId="urn:microsoft.com/office/officeart/2005/8/layout/chevron1"/>
    <dgm:cxn modelId="{A4241D5E-1F11-455F-8268-4D8C944C59A8}" srcId="{D4CA40A2-08F6-4449-B716-71D6839A6121}" destId="{9D820E14-4566-4B2E-B663-7572DD3047C9}" srcOrd="1" destOrd="0" parTransId="{B4C09A6C-9056-4F7B-9A76-2BB2F4755CF9}" sibTransId="{499B95CD-2CFD-43AC-9B55-57FA63DE0C40}"/>
    <dgm:cxn modelId="{FEF7FA6A-EA75-4487-8065-EEA39226823A}" srcId="{D4CA40A2-08F6-4449-B716-71D6839A6121}" destId="{DA13E740-0714-47BB-B5A5-E09EF1723A84}" srcOrd="0" destOrd="0" parTransId="{AB5FFFED-9239-4ECF-BE39-5AC2CABEFB8E}" sibTransId="{CE09D5B1-87B3-4209-9315-ACB9A05426A0}"/>
    <dgm:cxn modelId="{3ED9CD51-B320-47E3-8757-1BF78DFAE1CD}" type="presOf" srcId="{D4CA40A2-08F6-4449-B716-71D6839A6121}" destId="{155415DC-E189-42EF-B960-D1A2EB155397}" srcOrd="0" destOrd="0" presId="urn:microsoft.com/office/officeart/2005/8/layout/chevron1"/>
    <dgm:cxn modelId="{763BA973-03D7-4505-B986-8DF53B650C78}" type="presOf" srcId="{D7A30AAA-13D4-4A9B-914F-2DA2A899FB6A}" destId="{5496928D-1E0D-46A2-BC61-E4459349E76A}" srcOrd="0" destOrd="0" presId="urn:microsoft.com/office/officeart/2005/8/layout/chevron1"/>
    <dgm:cxn modelId="{7ABD45A5-2580-4054-B297-1C1766F8D3B0}" type="presOf" srcId="{91AD6F3B-3817-4C00-A147-618B6AB73D64}" destId="{EAAB0009-E0BE-4789-B492-3D75E4650930}" srcOrd="0" destOrd="0" presId="urn:microsoft.com/office/officeart/2005/8/layout/chevron1"/>
    <dgm:cxn modelId="{29CD44AA-05E6-4A2A-997C-52A84C52998D}" srcId="{D4CA40A2-08F6-4449-B716-71D6839A6121}" destId="{A291C4CD-B539-42FD-8EE7-8F9DF827AABA}" srcOrd="2" destOrd="0" parTransId="{7BDFC982-E8FB-4C54-BDF9-3FAC8656B750}" sibTransId="{CA298DF3-30E4-4317-9267-7086F32A777C}"/>
    <dgm:cxn modelId="{FA3875B8-E135-4EAF-9773-B90DE5687CA6}" srcId="{D4CA40A2-08F6-4449-B716-71D6839A6121}" destId="{A93598C9-2454-4069-872E-9C868D1A4D4C}" srcOrd="5" destOrd="0" parTransId="{F4604E8B-5B6E-4BBF-91FF-75CDCC88B18F}" sibTransId="{6A0F2D77-6CEB-4A5D-8F09-D811852554F5}"/>
    <dgm:cxn modelId="{4539CCBD-176A-407F-B9DF-F18343CEB615}" srcId="{D4CA40A2-08F6-4449-B716-71D6839A6121}" destId="{7190CAAA-EFB3-4CA5-A444-6F2472AC1DC1}" srcOrd="3" destOrd="0" parTransId="{F8AAA9BB-916D-4B70-8001-9D41D17277B9}" sibTransId="{F3570238-A84C-4DC8-916F-EBDA3B62361E}"/>
    <dgm:cxn modelId="{639492DC-A156-46A0-9586-6DDAAB4B711B}" type="presOf" srcId="{DA13E740-0714-47BB-B5A5-E09EF1723A84}" destId="{397F773C-AA18-458B-83FE-7BE11BB23046}" srcOrd="0" destOrd="0" presId="urn:microsoft.com/office/officeart/2005/8/layout/chevron1"/>
    <dgm:cxn modelId="{A2246AE4-5060-41BA-BDAD-9D5EA21AFEAC}" srcId="{D4CA40A2-08F6-4449-B716-71D6839A6121}" destId="{91AD6F3B-3817-4C00-A147-618B6AB73D64}" srcOrd="6" destOrd="0" parTransId="{3DF86298-1AF4-4D7B-ADA7-B590FAD87D94}" sibTransId="{67C5598B-88D5-456D-A52B-7D444848DEA3}"/>
    <dgm:cxn modelId="{8B8B31E8-4AC8-4C34-B28B-162138C44721}" type="presOf" srcId="{A93598C9-2454-4069-872E-9C868D1A4D4C}" destId="{2ACFDC71-F1C4-46B0-BAD5-2CF8EFAD76B9}" srcOrd="0" destOrd="0" presId="urn:microsoft.com/office/officeart/2005/8/layout/chevron1"/>
    <dgm:cxn modelId="{4FCC5038-97D0-45B6-BA44-D4318F1344B0}" type="presParOf" srcId="{155415DC-E189-42EF-B960-D1A2EB155397}" destId="{397F773C-AA18-458B-83FE-7BE11BB23046}" srcOrd="0" destOrd="0" presId="urn:microsoft.com/office/officeart/2005/8/layout/chevron1"/>
    <dgm:cxn modelId="{C0218B80-196D-472D-88F8-6DF1790CAF15}" type="presParOf" srcId="{155415DC-E189-42EF-B960-D1A2EB155397}" destId="{927A9286-A50E-435E-8348-2EB72A525E27}" srcOrd="1" destOrd="0" presId="urn:microsoft.com/office/officeart/2005/8/layout/chevron1"/>
    <dgm:cxn modelId="{8F26F8FD-FC87-4D8E-AF01-7FB23DAF5F1D}" type="presParOf" srcId="{155415DC-E189-42EF-B960-D1A2EB155397}" destId="{E42CD4D1-F8F1-4518-962C-0E08A5A1E6A9}" srcOrd="2" destOrd="0" presId="urn:microsoft.com/office/officeart/2005/8/layout/chevron1"/>
    <dgm:cxn modelId="{83046089-82CA-434E-802B-0841FF5CCF57}" type="presParOf" srcId="{155415DC-E189-42EF-B960-D1A2EB155397}" destId="{95DFCD27-AF7A-42D7-AA8E-C25AC5D7CD5A}" srcOrd="3" destOrd="0" presId="urn:microsoft.com/office/officeart/2005/8/layout/chevron1"/>
    <dgm:cxn modelId="{DB6CC30F-97CB-4E1C-9257-41AED24A9C0D}" type="presParOf" srcId="{155415DC-E189-42EF-B960-D1A2EB155397}" destId="{9CE0DC54-3405-4D18-9F3C-9D8C8EE04FC0}" srcOrd="4" destOrd="0" presId="urn:microsoft.com/office/officeart/2005/8/layout/chevron1"/>
    <dgm:cxn modelId="{ADDCD7CB-D0A8-445E-BA6D-E460ACB165F6}" type="presParOf" srcId="{155415DC-E189-42EF-B960-D1A2EB155397}" destId="{8075E105-AF65-459B-AECD-C665CE4A0BA8}" srcOrd="5" destOrd="0" presId="urn:microsoft.com/office/officeart/2005/8/layout/chevron1"/>
    <dgm:cxn modelId="{846FA9CA-860D-48E9-8F22-AB598CA9E544}" type="presParOf" srcId="{155415DC-E189-42EF-B960-D1A2EB155397}" destId="{280D8A4F-C0B3-4761-A1AB-7897F8D34C04}" srcOrd="6" destOrd="0" presId="urn:microsoft.com/office/officeart/2005/8/layout/chevron1"/>
    <dgm:cxn modelId="{868ECF7B-4F82-460D-B3F9-79B380DF269F}" type="presParOf" srcId="{155415DC-E189-42EF-B960-D1A2EB155397}" destId="{2ED7E58F-7EED-4EB5-90EE-14F4A49C8D08}" srcOrd="7" destOrd="0" presId="urn:microsoft.com/office/officeart/2005/8/layout/chevron1"/>
    <dgm:cxn modelId="{3E2E2130-D163-49AC-9210-81E814EC9806}" type="presParOf" srcId="{155415DC-E189-42EF-B960-D1A2EB155397}" destId="{5496928D-1E0D-46A2-BC61-E4459349E76A}" srcOrd="8" destOrd="0" presId="urn:microsoft.com/office/officeart/2005/8/layout/chevron1"/>
    <dgm:cxn modelId="{BA0ABCC5-826C-4620-AB41-665726177F98}" type="presParOf" srcId="{155415DC-E189-42EF-B960-D1A2EB155397}" destId="{211F4776-D4EB-46FB-92A1-3AF756CCDCC7}" srcOrd="9" destOrd="0" presId="urn:microsoft.com/office/officeart/2005/8/layout/chevron1"/>
    <dgm:cxn modelId="{7FC36A38-B064-49ED-98D7-8DB57B446083}" type="presParOf" srcId="{155415DC-E189-42EF-B960-D1A2EB155397}" destId="{2ACFDC71-F1C4-46B0-BAD5-2CF8EFAD76B9}" srcOrd="10" destOrd="0" presId="urn:microsoft.com/office/officeart/2005/8/layout/chevron1"/>
    <dgm:cxn modelId="{19BFEFA5-787B-4E40-835E-3162A4756774}" type="presParOf" srcId="{155415DC-E189-42EF-B960-D1A2EB155397}" destId="{ED09FF02-AB15-4595-AEED-7D9802BDDEAF}" srcOrd="11" destOrd="0" presId="urn:microsoft.com/office/officeart/2005/8/layout/chevron1"/>
    <dgm:cxn modelId="{7C64E3F6-5DC0-4D49-82CB-40C8DC1F7DE8}" type="presParOf" srcId="{155415DC-E189-42EF-B960-D1A2EB155397}" destId="{EAAB0009-E0BE-4789-B492-3D75E4650930}" srcOrd="12" destOrd="0" presId="urn:microsoft.com/office/officeart/2005/8/layout/chevron1"/>
    <dgm:cxn modelId="{F9174AC5-2953-4B7E-B5BC-F70B2D405126}" type="presParOf" srcId="{155415DC-E189-42EF-B960-D1A2EB155397}" destId="{D7F4EB91-93F0-4D0F-A374-2049AD563299}" srcOrd="13" destOrd="0" presId="urn:microsoft.com/office/officeart/2005/8/layout/chevron1"/>
    <dgm:cxn modelId="{3927FD3C-7C7A-419F-8628-2956783DF329}" type="presParOf" srcId="{155415DC-E189-42EF-B960-D1A2EB155397}" destId="{9B1BAC42-5BD7-4D07-A2A1-420B78CD229F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F773C-AA18-458B-83FE-7BE11BB23046}">
      <dsp:nvSpPr>
        <dsp:cNvPr id="0" name=""/>
        <dsp:cNvSpPr/>
      </dsp:nvSpPr>
      <dsp:spPr>
        <a:xfrm>
          <a:off x="153930" y="1107711"/>
          <a:ext cx="1383598" cy="553439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Application</a:t>
          </a:r>
        </a:p>
      </dsp:txBody>
      <dsp:txXfrm>
        <a:off x="430650" y="1107711"/>
        <a:ext cx="830159" cy="553439"/>
      </dsp:txXfrm>
    </dsp:sp>
    <dsp:sp modelId="{E42CD4D1-F8F1-4518-962C-0E08A5A1E6A9}">
      <dsp:nvSpPr>
        <dsp:cNvPr id="0" name=""/>
        <dsp:cNvSpPr/>
      </dsp:nvSpPr>
      <dsp:spPr>
        <a:xfrm>
          <a:off x="1308370" y="1646451"/>
          <a:ext cx="1383598" cy="553439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Formal examination</a:t>
          </a:r>
        </a:p>
      </dsp:txBody>
      <dsp:txXfrm>
        <a:off x="1585090" y="1646451"/>
        <a:ext cx="830159" cy="553439"/>
      </dsp:txXfrm>
    </dsp:sp>
    <dsp:sp modelId="{9CE0DC54-3405-4D18-9F3C-9D8C8EE04FC0}">
      <dsp:nvSpPr>
        <dsp:cNvPr id="0" name=""/>
        <dsp:cNvSpPr/>
      </dsp:nvSpPr>
      <dsp:spPr>
        <a:xfrm>
          <a:off x="2385850" y="2185191"/>
          <a:ext cx="1383598" cy="553439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State of the art search</a:t>
          </a:r>
        </a:p>
      </dsp:txBody>
      <dsp:txXfrm>
        <a:off x="2662570" y="2185191"/>
        <a:ext cx="830159" cy="553439"/>
      </dsp:txXfrm>
    </dsp:sp>
    <dsp:sp modelId="{280D8A4F-C0B3-4761-A1AB-7897F8D34C04}">
      <dsp:nvSpPr>
        <dsp:cNvPr id="0" name=""/>
        <dsp:cNvSpPr/>
      </dsp:nvSpPr>
      <dsp:spPr>
        <a:xfrm>
          <a:off x="3463332" y="2723931"/>
          <a:ext cx="1383598" cy="553439"/>
        </a:xfrm>
        <a:prstGeom prst="chevron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Publication</a:t>
          </a:r>
        </a:p>
      </dsp:txBody>
      <dsp:txXfrm>
        <a:off x="3740052" y="2723931"/>
        <a:ext cx="830159" cy="553439"/>
      </dsp:txXfrm>
    </dsp:sp>
    <dsp:sp modelId="{5496928D-1E0D-46A2-BC61-E4459349E76A}">
      <dsp:nvSpPr>
        <dsp:cNvPr id="0" name=""/>
        <dsp:cNvSpPr/>
      </dsp:nvSpPr>
      <dsp:spPr>
        <a:xfrm>
          <a:off x="4540809" y="3339633"/>
          <a:ext cx="1383598" cy="553439"/>
        </a:xfrm>
        <a:prstGeom prst="chevron">
          <a:avLst/>
        </a:prstGeom>
        <a:solidFill>
          <a:schemeClr val="accent1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Substantive examination</a:t>
          </a:r>
        </a:p>
      </dsp:txBody>
      <dsp:txXfrm>
        <a:off x="4817529" y="3339633"/>
        <a:ext cx="830159" cy="553439"/>
      </dsp:txXfrm>
    </dsp:sp>
    <dsp:sp modelId="{2ACFDC71-F1C4-46B0-BAD5-2CF8EFAD76B9}">
      <dsp:nvSpPr>
        <dsp:cNvPr id="0" name=""/>
        <dsp:cNvSpPr/>
      </dsp:nvSpPr>
      <dsp:spPr>
        <a:xfrm>
          <a:off x="5618287" y="3878373"/>
          <a:ext cx="1383598" cy="553439"/>
        </a:xfrm>
        <a:prstGeom prst="chevron">
          <a:avLst/>
        </a:prstGeom>
        <a:solidFill>
          <a:schemeClr val="accent1">
            <a:lumMod val="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Decision to grant</a:t>
          </a:r>
        </a:p>
      </dsp:txBody>
      <dsp:txXfrm>
        <a:off x="5895007" y="3878373"/>
        <a:ext cx="830159" cy="553439"/>
      </dsp:txXfrm>
    </dsp:sp>
    <dsp:sp modelId="{EAAB0009-E0BE-4789-B492-3D75E4650930}">
      <dsp:nvSpPr>
        <dsp:cNvPr id="0" name=""/>
        <dsp:cNvSpPr/>
      </dsp:nvSpPr>
      <dsp:spPr>
        <a:xfrm>
          <a:off x="6772734" y="4417118"/>
          <a:ext cx="1383598" cy="553439"/>
        </a:xfrm>
        <a:prstGeom prst="chevron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Opposition</a:t>
          </a:r>
        </a:p>
      </dsp:txBody>
      <dsp:txXfrm>
        <a:off x="7049454" y="4417118"/>
        <a:ext cx="830159" cy="553439"/>
      </dsp:txXfrm>
    </dsp:sp>
    <dsp:sp modelId="{9B1BAC42-5BD7-4D07-A2A1-420B78CD229F}">
      <dsp:nvSpPr>
        <dsp:cNvPr id="0" name=""/>
        <dsp:cNvSpPr/>
      </dsp:nvSpPr>
      <dsp:spPr>
        <a:xfrm>
          <a:off x="7850211" y="5032820"/>
          <a:ext cx="1383598" cy="553439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Appeal</a:t>
          </a:r>
        </a:p>
      </dsp:txBody>
      <dsp:txXfrm>
        <a:off x="8126931" y="5032820"/>
        <a:ext cx="830159" cy="553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4E2D2A46-31D4-42C3-9BFC-281959225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0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A84FE9B-D5D4-4B76-87EA-A08EA8B20C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725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4B3A36-662B-4E53-B902-E6976A1277D8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72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4FE9B-D5D4-4B76-87EA-A08EA8B20C6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7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6CEFFF-8E17-4EAE-AF10-9C72AEE06B5F}" type="slidenum">
              <a:rPr lang="en-US" altLang="fr-FR"/>
              <a:pPr>
                <a:spcBef>
                  <a:spcPct val="0"/>
                </a:spcBef>
              </a:pPr>
              <a:t>20</a:t>
            </a:fld>
            <a:endParaRPr lang="en-US" altLang="fr-FR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30836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496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3305F-35F4-4D38-853F-6972B7651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1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1C06C-5FA2-4438-B070-4F16D45DB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5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706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91572-585C-412F-8989-1D611FFE41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16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EC082-E2BA-4736-9396-74A260CE7D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49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3CD20-1BCC-4C9D-BFDB-3521026AB6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6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4093F-107C-45E0-A025-65FCB919F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77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C7A2C-614A-4DC6-845D-C9FD0CFDC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79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15D710-EA32-43EF-9CFD-E65166C7F2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17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8C303-52BA-4743-9C41-48C2380AC6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7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9EEDA-9492-4994-BB18-1005CD686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6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CB6FA-28E1-4D11-A496-3128317E2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91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87F44-F69E-422C-8535-CD3109F0F5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7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FCB04-ABC5-4034-8FA5-EB80B4F807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06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5F7D-D5B1-4D98-B310-16D211F23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17826-A1A8-4B20-83BB-6B4226365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6D48-0F63-43E9-B47C-935DCDFAA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760F4-0BB2-41F5-A823-565642484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D60C8-7BA5-467F-BCD3-E871B6D03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6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813F8-B5E0-463F-B52D-A76CAE180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7A5B0-4E40-4836-BF8A-4DD351994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fld id="{7F3150A8-B334-48D8-BDDC-A2E01CBB8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fld id="{1AD355A0-319A-494F-80BC-8EAD4028FC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lex.com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po.int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hyperlink" Target="https://www.youtube.com/watch?v=pYZxqJCno4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ns.org/" TargetMode="External"/><Relationship Id="rId2" Type="http://schemas.openxmlformats.org/officeDocument/2006/relationships/hyperlink" Target="http://patentscope.wipo.int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Irene.Kitsara@wipo.i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29064" y="4191000"/>
            <a:ext cx="7168811" cy="1333500"/>
          </a:xfrm>
          <a:noFill/>
        </p:spPr>
        <p:txBody>
          <a:bodyPr/>
          <a:lstStyle/>
          <a:p>
            <a:pPr eaLnBrk="1" hangingPunct="1"/>
            <a:r>
              <a:rPr lang="en-US" sz="3000" b="1" dirty="0">
                <a:solidFill>
                  <a:srgbClr val="00408C"/>
                </a:solidFill>
                <a:ea typeface="ヒラギノ角ゴ Pro W3" pitchFamily="1" charset="-128"/>
              </a:rPr>
              <a:t>Introduction to patents and patent information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6249988" y="5253038"/>
            <a:ext cx="214788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40000"/>
              </a:lnSpc>
            </a:pPr>
            <a:r>
              <a:rPr lang="en-US" sz="1300" dirty="0">
                <a:solidFill>
                  <a:srgbClr val="3399FF"/>
                </a:solidFill>
                <a:latin typeface="Arial Black" pitchFamily="34" charset="0"/>
                <a:ea typeface="ヒラギノ角ゴ Pro W3" pitchFamily="1" charset="-128"/>
              </a:rPr>
              <a:t>Manchester </a:t>
            </a:r>
          </a:p>
          <a:p>
            <a:pPr>
              <a:lnSpc>
                <a:spcPct val="40000"/>
              </a:lnSpc>
            </a:pPr>
            <a:r>
              <a:rPr lang="en-US" sz="1300" dirty="0">
                <a:solidFill>
                  <a:srgbClr val="3399FF"/>
                </a:solidFill>
                <a:latin typeface="Arial Black" pitchFamily="34" charset="0"/>
                <a:ea typeface="ヒラギノ角ゴ Pro W3" pitchFamily="1" charset="-128"/>
              </a:rPr>
              <a:t>24 April 2017</a:t>
            </a:r>
          </a:p>
        </p:txBody>
      </p:sp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914400" y="3810000"/>
            <a:ext cx="381000" cy="3810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CH"/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1230313" y="5805488"/>
            <a:ext cx="693420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Irene Kitsara, IP Information Officer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Access to Information and Knowledge Division</a:t>
            </a:r>
          </a:p>
        </p:txBody>
      </p:sp>
    </p:spTree>
    <p:extLst>
      <p:ext uri="{BB962C8B-B14F-4D97-AF65-F5344CB8AC3E}">
        <p14:creationId xmlns:p14="http://schemas.microsoft.com/office/powerpoint/2010/main" val="2562691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43192" cy="706090"/>
          </a:xfrm>
        </p:spPr>
        <p:txBody>
          <a:bodyPr/>
          <a:lstStyle/>
          <a:p>
            <a:r>
              <a:rPr lang="en-US" dirty="0"/>
              <a:t>Think of companies like Apple….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32542"/>
            <a:ext cx="7571184" cy="31243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4149080"/>
            <a:ext cx="8075240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IEEE Patent Scoreboard 2016(Electronics and Communication/IT Equipment)</a:t>
            </a:r>
            <a:endParaRPr lang="fr-FR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4653558"/>
            <a:ext cx="8928992" cy="2159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dirty="0"/>
              <a:t>Apple: success linked to innovation and use of IP system. PATENTSCOPE: “Apple Inc” appears as patent applicant on 26.764 patent applications.</a:t>
            </a:r>
          </a:p>
          <a:p>
            <a:r>
              <a:rPr lang="en-US" dirty="0"/>
              <a:t>IP rights: company’s asset increasing negotiation                 power and assisting in market dominance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83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23825"/>
            <a:ext cx="8435975" cy="641350"/>
          </a:xfrm>
        </p:spPr>
        <p:txBody>
          <a:bodyPr/>
          <a:lstStyle/>
          <a:p>
            <a:pPr eaLnBrk="1" hangingPunct="1"/>
            <a:r>
              <a:rPr lang="en-US" altLang="fr-FR" sz="3400" dirty="0"/>
              <a:t>IP Rights Bundle </a:t>
            </a:r>
          </a:p>
        </p:txBody>
      </p:sp>
      <p:pic>
        <p:nvPicPr>
          <p:cNvPr id="26627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844675"/>
            <a:ext cx="5360987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484313"/>
            <a:ext cx="2339975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32138" y="836613"/>
            <a:ext cx="1295400" cy="46196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de-DE" dirty="0"/>
              <a:t>Patents</a:t>
            </a:r>
            <a:endParaRPr lang="fr-FR" dirty="0">
              <a:latin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6688" y="692150"/>
            <a:ext cx="2627312" cy="430887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de-DE" sz="2200" dirty="0">
                <a:latin typeface="Arial" charset="0"/>
                <a:cs typeface="Arial" charset="0"/>
              </a:rPr>
              <a:t>Industrial designs</a:t>
            </a:r>
            <a:endParaRPr lang="fr-FR" sz="2200" dirty="0">
              <a:latin typeface="Arial" charset="0"/>
              <a:cs typeface="Arial" charset="0"/>
            </a:endParaRPr>
          </a:p>
        </p:txBody>
      </p:sp>
      <p:pic>
        <p:nvPicPr>
          <p:cNvPr id="26631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5876925"/>
            <a:ext cx="8953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836613"/>
            <a:ext cx="1763688" cy="430887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de-DE" sz="2200" dirty="0">
                <a:latin typeface="Arial" charset="0"/>
                <a:cs typeface="Arial" charset="0"/>
              </a:rPr>
              <a:t>Trademarks</a:t>
            </a:r>
            <a:endParaRPr lang="fr-FR" sz="2200" dirty="0">
              <a:latin typeface="Arial" charset="0"/>
              <a:cs typeface="Arial" charset="0"/>
            </a:endParaRPr>
          </a:p>
        </p:txBody>
      </p:sp>
      <p:pic>
        <p:nvPicPr>
          <p:cNvPr id="2663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4652963"/>
            <a:ext cx="201771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450"/>
            <a:ext cx="119062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TextBox 18"/>
          <p:cNvSpPr txBox="1">
            <a:spLocks noChangeArrowheads="1"/>
          </p:cNvSpPr>
          <p:nvPr/>
        </p:nvSpPr>
        <p:spPr bwMode="auto">
          <a:xfrm>
            <a:off x="2843213" y="6396038"/>
            <a:ext cx="26654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>
                <a:hlinkClick r:id="rId8"/>
              </a:rPr>
              <a:t>www.rolex.com</a:t>
            </a:r>
            <a:r>
              <a:rPr lang="de-DE" altLang="en-US"/>
              <a:t> </a:t>
            </a:r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04336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362950" cy="1143000"/>
          </a:xfrm>
        </p:spPr>
        <p:txBody>
          <a:bodyPr/>
          <a:lstStyle/>
          <a:p>
            <a:pPr eaLnBrk="1" hangingPunct="1"/>
            <a:r>
              <a:rPr lang="en-US" altLang="fr-FR" sz="3400" dirty="0"/>
              <a:t>IPR selection criteria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700213"/>
            <a:ext cx="8382000" cy="43211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Key considerations:</a:t>
            </a:r>
          </a:p>
          <a:p>
            <a:pPr lvl="1" eaLnBrk="1" hangingPunct="1">
              <a:defRPr/>
            </a:pPr>
            <a:r>
              <a:rPr lang="en-US" dirty="0"/>
              <a:t>Technology domain</a:t>
            </a:r>
          </a:p>
          <a:p>
            <a:pPr lvl="1" eaLnBrk="1" hangingPunct="1">
              <a:defRPr/>
            </a:pPr>
            <a:r>
              <a:rPr lang="en-US" dirty="0"/>
              <a:t>Preliminary protection of research results</a:t>
            </a:r>
          </a:p>
          <a:p>
            <a:pPr lvl="1" eaLnBrk="1" hangingPunct="1">
              <a:defRPr/>
            </a:pPr>
            <a:r>
              <a:rPr lang="en-US" dirty="0"/>
              <a:t>Ease of commercialization</a:t>
            </a:r>
          </a:p>
          <a:p>
            <a:pPr lvl="1" eaLnBrk="1" hangingPunct="1">
              <a:defRPr/>
            </a:pPr>
            <a:r>
              <a:rPr lang="en-US" dirty="0"/>
              <a:t>Market definition</a:t>
            </a:r>
          </a:p>
          <a:p>
            <a:pPr lvl="1" eaLnBrk="1" hangingPunct="1">
              <a:defRPr/>
            </a:pPr>
            <a:r>
              <a:rPr lang="en-US" dirty="0"/>
              <a:t>Level of competition and position in the market</a:t>
            </a:r>
          </a:p>
          <a:p>
            <a:pPr lvl="1" eaLnBrk="1" hangingPunct="1">
              <a:defRPr/>
            </a:pPr>
            <a:r>
              <a:rPr lang="en-US" dirty="0"/>
              <a:t>Costs and funding</a:t>
            </a:r>
          </a:p>
          <a:p>
            <a:pPr lvl="1" eaLnBrk="1" hangingPunct="1">
              <a:defRPr/>
            </a:pPr>
            <a:r>
              <a:rPr lang="en-US" dirty="0"/>
              <a:t>Risks/Risk management</a:t>
            </a:r>
          </a:p>
          <a:p>
            <a:pPr lvl="2" eaLnBrk="1" hangingPunct="1">
              <a:buFontTx/>
              <a:buNone/>
              <a:defRPr/>
            </a:pPr>
            <a:endParaRPr lang="en-US" dirty="0"/>
          </a:p>
          <a:p>
            <a:pPr marL="457200" lvl="1" indent="0" eaLnBrk="1" hangingPunct="1">
              <a:buFontTx/>
              <a:buNone/>
              <a:defRPr/>
            </a:pPr>
            <a:endParaRPr lang="en-US" dirty="0"/>
          </a:p>
          <a:p>
            <a:pPr marL="457200" lvl="1" indent="0" eaLnBrk="1" hangingPunct="1">
              <a:buFontTx/>
              <a:buNone/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27652" name="AutoShape 5" descr="https://docs.google.com/viewer?attid=0.1&amp;pid=gmail&amp;thid=136f060dad3339bb&amp;url=https%3A%2F%2Fmail.google.com%2Fmail%2F%3Fui%3D2%26ik%3D78dd0f5e05%26view%3Datt%26th%3D136f060dad3339bb%26attid%3D0.1%26disp%3Dsafe%26realattid%3Df_h1i9xtre0%26zw&amp;rel=zip%3Bz6%3BChallenges.pdf&amp;docid=75893ee56b42e61116ef077882b46729%7C74777964d62200556d9a848023ca9332&amp;a=bi&amp;pagenumber=5&amp;w=8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070712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Patents: Is an invention patentable?</a:t>
            </a:r>
            <a:endParaRPr lang="fr-F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1" dirty="0"/>
              <a:t>Patentability criteria</a:t>
            </a:r>
            <a:r>
              <a:rPr lang="de-DE" dirty="0"/>
              <a:t>:</a:t>
            </a:r>
          </a:p>
          <a:p>
            <a:pPr lvl="1">
              <a:defRPr/>
            </a:pPr>
            <a:r>
              <a:rPr lang="fr-FR" b="1" dirty="0">
                <a:ea typeface="+mn-ea"/>
              </a:rPr>
              <a:t>Patentable </a:t>
            </a:r>
            <a:r>
              <a:rPr lang="fr-FR" b="1" dirty="0" err="1">
                <a:ea typeface="+mn-ea"/>
              </a:rPr>
              <a:t>subject</a:t>
            </a:r>
            <a:r>
              <a:rPr lang="fr-FR" b="1" dirty="0">
                <a:ea typeface="+mn-ea"/>
              </a:rPr>
              <a:t> </a:t>
            </a:r>
            <a:r>
              <a:rPr lang="fr-FR" b="1" dirty="0" err="1">
                <a:ea typeface="+mn-ea"/>
              </a:rPr>
              <a:t>matter</a:t>
            </a:r>
            <a:endParaRPr lang="fr-FR" b="1" dirty="0"/>
          </a:p>
          <a:p>
            <a:pPr>
              <a:buFontTx/>
              <a:buNone/>
              <a:defRPr/>
            </a:pPr>
            <a:endParaRPr lang="de-DE" dirty="0"/>
          </a:p>
          <a:p>
            <a:pPr lvl="1">
              <a:defRPr/>
            </a:pPr>
            <a:r>
              <a:rPr lang="fr-FR" b="1" dirty="0" err="1">
                <a:ea typeface="+mn-ea"/>
              </a:rPr>
              <a:t>Novelty</a:t>
            </a:r>
            <a:r>
              <a:rPr lang="fr-FR" dirty="0">
                <a:ea typeface="+mn-ea"/>
              </a:rPr>
              <a:t> </a:t>
            </a:r>
            <a:r>
              <a:rPr lang="fr-FR" dirty="0" err="1">
                <a:ea typeface="+mn-ea"/>
              </a:rPr>
              <a:t>requirement</a:t>
            </a:r>
            <a:r>
              <a:rPr lang="fr-FR" dirty="0">
                <a:ea typeface="+mn-ea"/>
              </a:rPr>
              <a:t> </a:t>
            </a:r>
            <a:endParaRPr lang="fr-FR" dirty="0"/>
          </a:p>
          <a:p>
            <a:pPr lvl="1">
              <a:defRPr/>
            </a:pPr>
            <a:r>
              <a:rPr lang="fr-FR" b="1" dirty="0">
                <a:ea typeface="+mn-ea"/>
              </a:rPr>
              <a:t>Inventive </a:t>
            </a:r>
            <a:r>
              <a:rPr lang="fr-FR" b="1" dirty="0" err="1">
                <a:ea typeface="+mn-ea"/>
              </a:rPr>
              <a:t>step</a:t>
            </a:r>
            <a:r>
              <a:rPr lang="fr-FR" b="1" dirty="0">
                <a:ea typeface="+mn-ea"/>
              </a:rPr>
              <a:t> </a:t>
            </a:r>
            <a:r>
              <a:rPr lang="fr-FR" dirty="0">
                <a:ea typeface="+mn-ea"/>
              </a:rPr>
              <a:t>(non-</a:t>
            </a:r>
            <a:r>
              <a:rPr lang="fr-FR" dirty="0" err="1">
                <a:ea typeface="+mn-ea"/>
              </a:rPr>
              <a:t>obviousness</a:t>
            </a:r>
            <a:r>
              <a:rPr lang="fr-FR" dirty="0">
                <a:ea typeface="+mn-ea"/>
              </a:rPr>
              <a:t>) </a:t>
            </a:r>
            <a:r>
              <a:rPr lang="fr-FR" dirty="0" err="1">
                <a:ea typeface="+mn-ea"/>
              </a:rPr>
              <a:t>involved</a:t>
            </a:r>
            <a:r>
              <a:rPr lang="fr-FR" dirty="0">
                <a:ea typeface="+mn-ea"/>
              </a:rPr>
              <a:t> in relation to the state of the art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Industrial applicability</a:t>
            </a:r>
            <a:endParaRPr lang="fr-FR" b="1" dirty="0">
              <a:ea typeface="+mn-ea"/>
            </a:endParaRPr>
          </a:p>
          <a:p>
            <a:pPr>
              <a:buFontTx/>
              <a:buNone/>
              <a:defRPr/>
            </a:pPr>
            <a:endParaRPr lang="fr-FR" dirty="0"/>
          </a:p>
          <a:p>
            <a:pPr>
              <a:buFontTx/>
              <a:buNone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8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r>
              <a:rPr lang="de-DE" altLang="en-US" dirty="0"/>
              <a:t>The functions of a patent</a:t>
            </a:r>
            <a:endParaRPr lang="fr-FR" alt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68313" y="1412875"/>
            <a:ext cx="8424862" cy="5256213"/>
          </a:xfrm>
        </p:spPr>
        <p:txBody>
          <a:bodyPr/>
          <a:lstStyle/>
          <a:p>
            <a:r>
              <a:rPr lang="en-US" altLang="en-US" b="1" dirty="0"/>
              <a:t>A. Protection: </a:t>
            </a:r>
            <a:r>
              <a:rPr lang="en-US" dirty="0"/>
              <a:t>A patent is an exclusive right granted for an invention (product or process providing a new way of doing something/offers a new technical solution to a problem). The patent owner can prevent or stop others from commercially exploiting the patented invention.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en-US" b="1" dirty="0"/>
              <a:t>B. Disclosure: </a:t>
            </a:r>
            <a:r>
              <a:rPr lang="en-US" dirty="0"/>
              <a:t>To get a patent, technical information about the invention must be disclosed to the public in a patent application and explained in a sufficiently detailed manner for a person skilled in art. Patent application available on primary and secondary sources of patent information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6835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07503" y="188640"/>
            <a:ext cx="8229600" cy="792088"/>
          </a:xfrm>
        </p:spPr>
        <p:txBody>
          <a:bodyPr/>
          <a:lstStyle/>
          <a:p>
            <a:r>
              <a:rPr lang="en-US" altLang="en-US" dirty="0"/>
              <a:t>Patent granting process</a:t>
            </a:r>
            <a:endParaRPr lang="fr-FR" alt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55985575"/>
              </p:ext>
            </p:extLst>
          </p:nvPr>
        </p:nvGraphicFramePr>
        <p:xfrm>
          <a:off x="-108520" y="332656"/>
          <a:ext cx="10101996" cy="652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1001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Patent territoriality</a:t>
            </a:r>
            <a:endParaRPr lang="fr-FR" alt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651304" cy="4352925"/>
          </a:xfrm>
        </p:spPr>
        <p:txBody>
          <a:bodyPr/>
          <a:lstStyle/>
          <a:p>
            <a:r>
              <a:rPr lang="en-US" altLang="en-US" dirty="0"/>
              <a:t>Protection only in the geographical area where patent protection is sought:</a:t>
            </a:r>
          </a:p>
          <a:p>
            <a:pPr lvl="1"/>
            <a:r>
              <a:rPr lang="en-US" altLang="en-US" dirty="0"/>
              <a:t>National protection </a:t>
            </a:r>
          </a:p>
          <a:p>
            <a:pPr lvl="1"/>
            <a:r>
              <a:rPr lang="en-US" altLang="en-US" dirty="0"/>
              <a:t>Regional protection</a:t>
            </a:r>
          </a:p>
          <a:p>
            <a:pPr lvl="2"/>
            <a:r>
              <a:rPr lang="en-US" altLang="en-US" dirty="0"/>
              <a:t> European and unitary patent</a:t>
            </a:r>
          </a:p>
          <a:p>
            <a:pPr lvl="2"/>
            <a:r>
              <a:rPr lang="en-US" altLang="en-US" dirty="0"/>
              <a:t> OAPI, ARIPO, EAPO etc.</a:t>
            </a:r>
          </a:p>
          <a:p>
            <a:pPr lvl="1"/>
            <a:r>
              <a:rPr lang="en-US" altLang="en-US" dirty="0"/>
              <a:t>Protection in multiple countries (Patent Cooperation Treaty - PCT)</a:t>
            </a:r>
          </a:p>
        </p:txBody>
      </p:sp>
    </p:spTree>
    <p:extLst>
      <p:ext uri="{BB962C8B-B14F-4D97-AF65-F5344CB8AC3E}">
        <p14:creationId xmlns:p14="http://schemas.microsoft.com/office/powerpoint/2010/main" val="1098191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fr-FR" dirty="0"/>
              <a:t>Questions related to the acquisition of an IPR</a:t>
            </a:r>
            <a:endParaRPr lang="fr-FR" altLang="fr-FR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Is my idea new and inventive?</a:t>
            </a:r>
          </a:p>
          <a:p>
            <a:pPr>
              <a:defRPr/>
            </a:pPr>
            <a:r>
              <a:rPr lang="de-DE" dirty="0"/>
              <a:t>Is there a market for my invention?</a:t>
            </a:r>
          </a:p>
          <a:p>
            <a:pPr>
              <a:defRPr/>
            </a:pPr>
            <a:r>
              <a:rPr lang="de-DE" dirty="0"/>
              <a:t>Could I protect my invention through a patent?</a:t>
            </a:r>
          </a:p>
          <a:p>
            <a:pPr>
              <a:defRPr/>
            </a:pPr>
            <a:r>
              <a:rPr lang="de-DE" dirty="0"/>
              <a:t>Is the patent the right way to protect my invention?</a:t>
            </a:r>
          </a:p>
          <a:p>
            <a:pPr marL="457200" lvl="1" indent="0">
              <a:buFontTx/>
              <a:buNone/>
              <a:defRPr/>
            </a:pPr>
            <a:endParaRPr lang="de-DE" dirty="0"/>
          </a:p>
          <a:p>
            <a:pPr lvl="1">
              <a:defRPr/>
            </a:pPr>
            <a:endParaRPr lang="de-DE" dirty="0"/>
          </a:p>
          <a:p>
            <a:pPr marL="0" indent="0">
              <a:buFontTx/>
              <a:buNone/>
              <a:defRPr/>
            </a:pPr>
            <a:r>
              <a:rPr lang="en-US" b="1" dirty="0"/>
              <a:t>P</a:t>
            </a:r>
            <a:r>
              <a:rPr lang="fr-FR" b="1" dirty="0" err="1"/>
              <a:t>atent</a:t>
            </a:r>
            <a:r>
              <a:rPr lang="fr-FR" b="1" dirty="0"/>
              <a:t> information: </a:t>
            </a:r>
          </a:p>
          <a:p>
            <a:pPr marL="0" indent="0">
              <a:buFontTx/>
              <a:buNone/>
              <a:defRPr/>
            </a:pPr>
            <a:r>
              <a:rPr lang="fr-FR" dirty="0"/>
              <a:t>Information </a:t>
            </a:r>
            <a:r>
              <a:rPr lang="fr-FR" dirty="0" err="1"/>
              <a:t>included</a:t>
            </a:r>
            <a:r>
              <a:rPr lang="fr-FR" dirty="0"/>
              <a:t> in patent documents </a:t>
            </a:r>
            <a:r>
              <a:rPr lang="fr-FR" b="1" dirty="0"/>
              <a:t>(</a:t>
            </a:r>
            <a:r>
              <a:rPr lang="fr-FR" b="1" dirty="0" err="1"/>
              <a:t>technical</a:t>
            </a:r>
            <a:r>
              <a:rPr lang="fr-FR" b="1" dirty="0"/>
              <a:t>, </a:t>
            </a:r>
            <a:r>
              <a:rPr lang="fr-FR" b="1" dirty="0" err="1"/>
              <a:t>legal</a:t>
            </a:r>
            <a:r>
              <a:rPr lang="fr-FR" b="1" dirty="0"/>
              <a:t> and business information)</a:t>
            </a:r>
            <a:r>
              <a:rPr lang="fr-FR" dirty="0"/>
              <a:t>. </a:t>
            </a:r>
            <a:r>
              <a:rPr lang="fr-FR" dirty="0" err="1"/>
              <a:t>Helps</a:t>
            </a:r>
            <a:r>
              <a:rPr lang="fr-FR" dirty="0"/>
              <a:t> in </a:t>
            </a:r>
            <a:r>
              <a:rPr lang="fr-FR" dirty="0" err="1"/>
              <a:t>answering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questions</a:t>
            </a:r>
          </a:p>
        </p:txBody>
      </p:sp>
      <p:sp>
        <p:nvSpPr>
          <p:cNvPr id="34820" name="Down Arrow 8"/>
          <p:cNvSpPr>
            <a:spLocks noChangeArrowheads="1"/>
          </p:cNvSpPr>
          <p:nvPr/>
        </p:nvSpPr>
        <p:spPr bwMode="auto">
          <a:xfrm>
            <a:off x="3707904" y="3645024"/>
            <a:ext cx="647700" cy="792162"/>
          </a:xfrm>
          <a:prstGeom prst="downArrow">
            <a:avLst>
              <a:gd name="adj1" fmla="val 50000"/>
              <a:gd name="adj2" fmla="val 50031"/>
            </a:avLst>
          </a:prstGeom>
          <a:noFill/>
          <a:ln w="28575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3183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re 1"/>
          <p:cNvSpPr>
            <a:spLocks noGrp="1"/>
          </p:cNvSpPr>
          <p:nvPr>
            <p:ph type="title" idx="4294967295"/>
          </p:nvPr>
        </p:nvSpPr>
        <p:spPr>
          <a:xfrm>
            <a:off x="323850" y="188913"/>
            <a:ext cx="8820150" cy="647799"/>
          </a:xfrm>
        </p:spPr>
        <p:txBody>
          <a:bodyPr/>
          <a:lstStyle/>
          <a:p>
            <a:pPr eaLnBrk="1" hangingPunct="1"/>
            <a:r>
              <a:rPr lang="fr-FR" altLang="fr-FR" sz="3200" dirty="0"/>
              <a:t>The </a:t>
            </a:r>
            <a:r>
              <a:rPr lang="fr-FR" altLang="fr-FR" sz="3200" dirty="0" err="1"/>
              <a:t>growing</a:t>
            </a:r>
            <a:r>
              <a:rPr lang="fr-FR" altLang="fr-FR" sz="3200" dirty="0"/>
              <a:t> importance of patent information</a:t>
            </a:r>
          </a:p>
        </p:txBody>
      </p:sp>
      <p:sp>
        <p:nvSpPr>
          <p:cNvPr id="35843" name="Espace réservé du texte 3"/>
          <p:cNvSpPr>
            <a:spLocks noGrp="1"/>
          </p:cNvSpPr>
          <p:nvPr>
            <p:ph type="body" sz="half" idx="4294967295"/>
          </p:nvPr>
        </p:nvSpPr>
        <p:spPr>
          <a:xfrm>
            <a:off x="179388" y="4508500"/>
            <a:ext cx="8785225" cy="2100263"/>
          </a:xfrm>
        </p:spPr>
        <p:txBody>
          <a:bodyPr/>
          <a:lstStyle/>
          <a:p>
            <a:pPr eaLnBrk="1" hangingPunct="1"/>
            <a:r>
              <a:rPr lang="en-US" altLang="fr-FR" sz="2200" dirty="0"/>
              <a:t>I</a:t>
            </a:r>
            <a:r>
              <a:rPr lang="fr-FR" altLang="fr-FR" sz="2200" dirty="0" err="1"/>
              <a:t>ncrease</a:t>
            </a:r>
            <a:r>
              <a:rPr lang="fr-FR" altLang="fr-FR" sz="2200" dirty="0"/>
              <a:t> in </a:t>
            </a:r>
            <a:r>
              <a:rPr lang="fr-FR" altLang="fr-FR" sz="2200" dirty="0" err="1"/>
              <a:t>number</a:t>
            </a:r>
            <a:r>
              <a:rPr lang="fr-FR" altLang="fr-FR" sz="2200" dirty="0"/>
              <a:t> of patent applications over time</a:t>
            </a:r>
          </a:p>
          <a:p>
            <a:pPr eaLnBrk="1" hangingPunct="1"/>
            <a:r>
              <a:rPr lang="fr-FR" altLang="fr-FR" sz="2200" dirty="0" err="1"/>
              <a:t>Increase</a:t>
            </a:r>
            <a:r>
              <a:rPr lang="fr-FR" altLang="fr-FR" sz="2200" dirty="0"/>
              <a:t> in the volume of information </a:t>
            </a:r>
            <a:r>
              <a:rPr lang="fr-FR" altLang="fr-FR" sz="2200" dirty="0" err="1"/>
              <a:t>included</a:t>
            </a:r>
            <a:r>
              <a:rPr lang="fr-FR" altLang="fr-FR" sz="2200" dirty="0"/>
              <a:t> in patent documents and </a:t>
            </a:r>
            <a:r>
              <a:rPr lang="fr-FR" altLang="fr-FR" sz="2200" dirty="0" err="1"/>
              <a:t>interest</a:t>
            </a:r>
            <a:r>
              <a:rPr lang="fr-FR" altLang="fr-FR" sz="2200" dirty="0"/>
              <a:t> to </a:t>
            </a:r>
            <a:r>
              <a:rPr lang="fr-FR" altLang="fr-FR" sz="2200" dirty="0" err="1"/>
              <a:t>access</a:t>
            </a:r>
            <a:r>
              <a:rPr lang="fr-FR" altLang="fr-FR" sz="2200" dirty="0"/>
              <a:t> </a:t>
            </a:r>
            <a:r>
              <a:rPr lang="fr-FR" altLang="fr-FR" sz="2200" dirty="0" err="1"/>
              <a:t>this</a:t>
            </a:r>
            <a:r>
              <a:rPr lang="fr-FR" altLang="fr-FR" sz="2200" dirty="0"/>
              <a:t> information</a:t>
            </a:r>
          </a:p>
          <a:p>
            <a:pPr eaLnBrk="1" hangingPunct="1"/>
            <a:r>
              <a:rPr lang="fr-FR" altLang="fr-FR" sz="2200" dirty="0" err="1"/>
              <a:t>Currently</a:t>
            </a:r>
            <a:r>
              <a:rPr lang="fr-FR" altLang="fr-FR" sz="2200" dirty="0"/>
              <a:t>: over 110mio patent documents. PATENTSCOPE: over 60mio</a:t>
            </a:r>
          </a:p>
          <a:p>
            <a:pPr eaLnBrk="1" hangingPunct="1">
              <a:buFontTx/>
              <a:buNone/>
            </a:pPr>
            <a:endParaRPr lang="fr-FR" altLang="fr-FR" sz="2200" dirty="0"/>
          </a:p>
          <a:p>
            <a:pPr eaLnBrk="1" hangingPunct="1"/>
            <a:endParaRPr lang="fr-FR" altLang="fr-FR" sz="2200" dirty="0"/>
          </a:p>
          <a:p>
            <a:pPr eaLnBrk="1" hangingPunct="1"/>
            <a:endParaRPr lang="fr-FR" altLang="fr-FR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25788"/>
            <a:ext cx="7534063" cy="35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5817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476250"/>
            <a:ext cx="8229600" cy="1143000"/>
          </a:xfrm>
        </p:spPr>
        <p:txBody>
          <a:bodyPr/>
          <a:lstStyle/>
          <a:p>
            <a:r>
              <a:rPr lang="en-US" altLang="fr-FR" sz="3200" dirty="0"/>
              <a:t>Nature of patent information</a:t>
            </a:r>
            <a:br>
              <a:rPr lang="en-US" altLang="fr-FR" sz="3200" dirty="0"/>
            </a:br>
            <a:endParaRPr lang="en-US" altLang="fr-FR" sz="3200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196752"/>
            <a:ext cx="8229600" cy="4352925"/>
          </a:xfrm>
        </p:spPr>
        <p:txBody>
          <a:bodyPr/>
          <a:lstStyle/>
          <a:p>
            <a:r>
              <a:rPr lang="en-US" altLang="fr-FR" sz="2000" dirty="0"/>
              <a:t>P</a:t>
            </a:r>
            <a:r>
              <a:rPr lang="fr-FR" altLang="fr-FR" sz="2000" dirty="0" err="1"/>
              <a:t>atent</a:t>
            </a:r>
            <a:r>
              <a:rPr lang="fr-FR" altLang="fr-FR" sz="2000" dirty="0"/>
              <a:t> protection </a:t>
            </a:r>
            <a:r>
              <a:rPr lang="fr-FR" altLang="fr-FR" sz="2000" dirty="0" err="1"/>
              <a:t>is</a:t>
            </a:r>
            <a:r>
              <a:rPr lang="fr-FR" altLang="fr-FR" sz="2000" dirty="0"/>
              <a:t> </a:t>
            </a:r>
            <a:r>
              <a:rPr lang="fr-FR" altLang="fr-FR" sz="2000" b="1" dirty="0"/>
              <a:t>territorial</a:t>
            </a:r>
          </a:p>
          <a:p>
            <a:r>
              <a:rPr lang="fr-FR" altLang="fr-FR" sz="2000" dirty="0"/>
              <a:t>Patent information </a:t>
            </a:r>
            <a:r>
              <a:rPr lang="fr-FR" altLang="fr-FR" sz="2000" dirty="0" err="1"/>
              <a:t>is</a:t>
            </a:r>
            <a:r>
              <a:rPr lang="fr-FR" altLang="fr-FR" sz="2000" dirty="0"/>
              <a:t> </a:t>
            </a:r>
            <a:r>
              <a:rPr lang="fr-FR" altLang="fr-FR" sz="2000" b="1" dirty="0"/>
              <a:t>global</a:t>
            </a:r>
          </a:p>
          <a:p>
            <a:pPr>
              <a:buFontTx/>
              <a:buNone/>
            </a:pPr>
            <a:endParaRPr lang="fr-FR" altLang="fr-FR" sz="1000" b="1" dirty="0"/>
          </a:p>
          <a:p>
            <a:r>
              <a:rPr lang="fr-FR" altLang="fr-FR" sz="2000" dirty="0"/>
              <a:t>Patent protection </a:t>
            </a:r>
            <a:r>
              <a:rPr lang="fr-FR" altLang="fr-FR" sz="2000" dirty="0" err="1"/>
              <a:t>is</a:t>
            </a:r>
            <a:r>
              <a:rPr lang="fr-FR" altLang="fr-FR" sz="2000" dirty="0"/>
              <a:t> </a:t>
            </a:r>
            <a:r>
              <a:rPr lang="fr-FR" altLang="fr-FR" sz="2000" dirty="0" err="1"/>
              <a:t>limited</a:t>
            </a:r>
            <a:r>
              <a:rPr lang="fr-FR" altLang="fr-FR" sz="2000" dirty="0"/>
              <a:t> to </a:t>
            </a:r>
            <a:r>
              <a:rPr lang="fr-FR" altLang="fr-FR" sz="2000" dirty="0" err="1"/>
              <a:t>what</a:t>
            </a:r>
            <a:r>
              <a:rPr lang="fr-FR" altLang="fr-FR" sz="2000" dirty="0"/>
              <a:t> </a:t>
            </a:r>
            <a:r>
              <a:rPr lang="fr-FR" altLang="fr-FR" sz="2000" dirty="0" err="1"/>
              <a:t>is</a:t>
            </a:r>
            <a:r>
              <a:rPr lang="fr-FR" altLang="fr-FR" sz="2000" dirty="0"/>
              <a:t> </a:t>
            </a:r>
            <a:r>
              <a:rPr lang="fr-FR" altLang="fr-FR" sz="2000" dirty="0" err="1"/>
              <a:t>described</a:t>
            </a:r>
            <a:r>
              <a:rPr lang="fr-FR" altLang="fr-FR" sz="2000" dirty="0"/>
              <a:t> in the </a:t>
            </a:r>
            <a:r>
              <a:rPr lang="fr-FR" altLang="fr-FR" sz="2000" b="1" dirty="0"/>
              <a:t>claims</a:t>
            </a:r>
          </a:p>
          <a:p>
            <a:r>
              <a:rPr lang="fr-FR" altLang="fr-FR" sz="2000" dirty="0"/>
              <a:t>Patent information </a:t>
            </a:r>
            <a:r>
              <a:rPr lang="fr-FR" altLang="fr-FR" sz="2000" dirty="0" err="1"/>
              <a:t>includes</a:t>
            </a:r>
            <a:r>
              <a:rPr lang="fr-FR" altLang="fr-FR" sz="2000" dirty="0"/>
              <a:t> all information </a:t>
            </a:r>
            <a:r>
              <a:rPr lang="fr-FR" altLang="fr-FR" sz="2000" dirty="0" err="1"/>
              <a:t>included</a:t>
            </a:r>
            <a:r>
              <a:rPr lang="fr-FR" altLang="fr-FR" sz="2000" dirty="0"/>
              <a:t> in patent documents:</a:t>
            </a:r>
          </a:p>
          <a:p>
            <a:pPr lvl="2"/>
            <a:r>
              <a:rPr lang="fr-FR" altLang="fr-FR" sz="2000" dirty="0" err="1"/>
              <a:t>Technical</a:t>
            </a:r>
            <a:endParaRPr lang="fr-FR" altLang="fr-FR" sz="2000" dirty="0"/>
          </a:p>
          <a:p>
            <a:pPr lvl="2"/>
            <a:r>
              <a:rPr lang="fr-FR" altLang="fr-FR" sz="2000" dirty="0"/>
              <a:t>Legal</a:t>
            </a:r>
          </a:p>
          <a:p>
            <a:pPr lvl="2"/>
            <a:r>
              <a:rPr lang="fr-FR" altLang="fr-FR" sz="2000" dirty="0"/>
              <a:t>Business </a:t>
            </a:r>
          </a:p>
          <a:p>
            <a:endParaRPr lang="fr-FR" altLang="fr-FR" sz="1000" b="1" dirty="0"/>
          </a:p>
          <a:p>
            <a:r>
              <a:rPr lang="fr-FR" altLang="fr-FR" sz="2000" dirty="0"/>
              <a:t>Patent protection </a:t>
            </a:r>
            <a:r>
              <a:rPr lang="fr-FR" altLang="fr-FR" sz="2000" dirty="0" err="1"/>
              <a:t>is</a:t>
            </a:r>
            <a:r>
              <a:rPr lang="fr-FR" altLang="fr-FR" sz="2000" dirty="0"/>
              <a:t> </a:t>
            </a:r>
            <a:r>
              <a:rPr lang="fr-FR" altLang="fr-FR" sz="2000" b="1" dirty="0" err="1"/>
              <a:t>limited</a:t>
            </a:r>
            <a:r>
              <a:rPr lang="fr-FR" altLang="fr-FR" sz="2000" b="1" dirty="0"/>
              <a:t> in time</a:t>
            </a:r>
          </a:p>
          <a:p>
            <a:r>
              <a:rPr lang="fr-FR" altLang="fr-FR" sz="2000" dirty="0"/>
              <a:t>Patent information </a:t>
            </a:r>
            <a:r>
              <a:rPr lang="fr-FR" altLang="fr-FR" sz="2000" dirty="0" err="1"/>
              <a:t>remains</a:t>
            </a:r>
            <a:r>
              <a:rPr lang="fr-FR" altLang="fr-FR" sz="2000" dirty="0"/>
              <a:t> </a:t>
            </a:r>
            <a:r>
              <a:rPr lang="fr-FR" altLang="fr-FR" sz="2000" b="1" dirty="0" err="1"/>
              <a:t>always</a:t>
            </a:r>
            <a:r>
              <a:rPr lang="fr-FR" altLang="fr-FR" sz="2000" b="1" dirty="0"/>
              <a:t> </a:t>
            </a:r>
            <a:r>
              <a:rPr lang="fr-FR" altLang="fr-FR" sz="2000" b="1" dirty="0" err="1"/>
              <a:t>available</a:t>
            </a:r>
            <a:endParaRPr lang="fr-FR" alt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64968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845" cy="1143000"/>
          </a:xfrm>
        </p:spPr>
        <p:txBody>
          <a:bodyPr/>
          <a:lstStyle/>
          <a:p>
            <a:r>
              <a:rPr lang="de-DE" sz="3200"/>
              <a:t>World Intellectual Property Organization (WIPO)</a:t>
            </a:r>
            <a:endParaRPr lang="fr-FR" altLang="fr-FR" sz="3000" dirty="0"/>
          </a:p>
        </p:txBody>
      </p:sp>
      <p:sp>
        <p:nvSpPr>
          <p:cNvPr id="4099" name="Espace réservé du contenu 4"/>
          <p:cNvSpPr>
            <a:spLocks noGrp="1"/>
          </p:cNvSpPr>
          <p:nvPr>
            <p:ph sz="half" idx="1"/>
          </p:nvPr>
        </p:nvSpPr>
        <p:spPr>
          <a:xfrm>
            <a:off x="4556125" y="1125538"/>
            <a:ext cx="4341813" cy="5254625"/>
          </a:xfrm>
        </p:spPr>
        <p:txBody>
          <a:bodyPr/>
          <a:lstStyle/>
          <a:p>
            <a:pPr eaLnBrk="1" hangingPunct="1">
              <a:defRPr/>
            </a:pPr>
            <a:r>
              <a:rPr lang="de-DE" altLang="fr-FR" sz="2300" dirty="0"/>
              <a:t>UN specialized Agency in Geneva, Switzerland</a:t>
            </a:r>
          </a:p>
          <a:p>
            <a:pPr lvl="1" eaLnBrk="1" hangingPunct="1">
              <a:defRPr/>
            </a:pPr>
            <a:r>
              <a:rPr lang="de-DE" altLang="fr-FR" sz="1900" dirty="0"/>
              <a:t>189 Member States</a:t>
            </a:r>
          </a:p>
          <a:p>
            <a:pPr lvl="1" eaLnBrk="1" hangingPunct="1">
              <a:defRPr/>
            </a:pPr>
            <a:r>
              <a:rPr lang="de-DE" altLang="fr-FR" sz="1900" dirty="0"/>
              <a:t>1200 staff members</a:t>
            </a:r>
          </a:p>
          <a:p>
            <a:pPr lvl="1" eaLnBrk="1" hangingPunct="1">
              <a:defRPr/>
            </a:pPr>
            <a:r>
              <a:rPr lang="de-DE" altLang="fr-FR" sz="1900" dirty="0"/>
              <a:t>26 WIPO-administered treaties</a:t>
            </a:r>
          </a:p>
          <a:p>
            <a:pPr marL="0" indent="0" eaLnBrk="1" hangingPunct="1">
              <a:buFontTx/>
              <a:buNone/>
              <a:defRPr/>
            </a:pPr>
            <a:endParaRPr lang="de-DE" altLang="fr-FR" sz="2300" dirty="0"/>
          </a:p>
          <a:p>
            <a:pPr eaLnBrk="1" hangingPunct="1">
              <a:defRPr/>
            </a:pPr>
            <a:r>
              <a:rPr lang="en-US" altLang="fr-FR" sz="2300" dirty="0"/>
              <a:t>Dedicated to promote a balanced and efficient international intellectual property (IP) supporting </a:t>
            </a:r>
            <a:r>
              <a:rPr lang="en-US" altLang="fr-FR" sz="2300" b="1" dirty="0"/>
              <a:t>creativity</a:t>
            </a:r>
            <a:r>
              <a:rPr lang="en-US" altLang="fr-FR" sz="2300" dirty="0"/>
              <a:t> and </a:t>
            </a:r>
            <a:r>
              <a:rPr lang="en-US" altLang="fr-FR" sz="2300" b="1" dirty="0"/>
              <a:t>innovation</a:t>
            </a:r>
            <a:endParaRPr lang="de-DE" altLang="fr-FR" sz="2300" b="1" dirty="0"/>
          </a:p>
          <a:p>
            <a:pPr eaLnBrk="1" hangingPunct="1">
              <a:defRPr/>
            </a:pPr>
            <a:endParaRPr lang="en-US" altLang="fr-FR" sz="2300" dirty="0"/>
          </a:p>
        </p:txBody>
      </p:sp>
      <p:sp>
        <p:nvSpPr>
          <p:cNvPr id="2" name="Rectangle 1"/>
          <p:cNvSpPr/>
          <p:nvPr/>
        </p:nvSpPr>
        <p:spPr>
          <a:xfrm>
            <a:off x="1043608" y="5013176"/>
            <a:ext cx="210026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www.wipo.int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253703" y="551723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4"/>
              </a:rPr>
              <a:t>https://www.youtube.com/watch?v=pYZxqJCno44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</a:p>
        </p:txBody>
      </p:sp>
      <p:pic>
        <p:nvPicPr>
          <p:cNvPr id="8" name="Picture 4" descr="D:\Users\jewell\Downloads\15472396221_a9f968d235_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2" y="1628800"/>
            <a:ext cx="419000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345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Searching patent information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29600" cy="4352925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US" dirty="0"/>
          </a:p>
          <a:p>
            <a:pPr marL="0" indent="0" eaLnBrk="1" hangingPunct="1">
              <a:buFontTx/>
              <a:buNone/>
              <a:defRPr/>
            </a:pPr>
            <a:endParaRPr lang="en-US" i="1" dirty="0"/>
          </a:p>
          <a:p>
            <a:pPr lvl="1" eaLnBrk="1" hangingPunct="1">
              <a:defRPr/>
            </a:pPr>
            <a:r>
              <a:rPr lang="en-US" b="1" dirty="0"/>
              <a:t>What?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Patent Documents</a:t>
            </a:r>
          </a:p>
          <a:p>
            <a:pPr lvl="1" eaLnBrk="1" hangingPunct="1">
              <a:defRPr/>
            </a:pPr>
            <a:r>
              <a:rPr lang="en-US" b="1" dirty="0">
                <a:sym typeface="Wingdings" pitchFamily="2" charset="2"/>
              </a:rPr>
              <a:t>Why?</a:t>
            </a:r>
            <a:r>
              <a:rPr lang="en-US" dirty="0">
                <a:sym typeface="Wingdings" pitchFamily="2" charset="2"/>
              </a:rPr>
              <a:t>  Different types of patent search</a:t>
            </a:r>
            <a:endParaRPr lang="en-US" dirty="0"/>
          </a:p>
          <a:p>
            <a:pPr lvl="1" eaLnBrk="1" hangingPunct="1">
              <a:defRPr/>
            </a:pPr>
            <a:r>
              <a:rPr lang="en-US" b="1" dirty="0"/>
              <a:t>Where?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Patent Databases</a:t>
            </a:r>
            <a:endParaRPr lang="en-US" dirty="0"/>
          </a:p>
          <a:p>
            <a:pPr lvl="1" eaLnBrk="1" hangingPunct="1">
              <a:defRPr/>
            </a:pPr>
            <a:r>
              <a:rPr lang="en-US" b="1" dirty="0"/>
              <a:t>How?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Patent Search Strategy/Methodology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79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fr-FR" dirty="0"/>
              <a:t>Bibliographic Data/Front page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-180975" y="2636838"/>
            <a:ext cx="1944688" cy="290512"/>
            <a:chOff x="-114" y="1633"/>
            <a:chExt cx="1225" cy="183"/>
          </a:xfrm>
        </p:grpSpPr>
        <p:sp>
          <p:nvSpPr>
            <p:cNvPr id="42016" name="Line 7"/>
            <p:cNvSpPr>
              <a:spLocks noChangeShapeType="1"/>
            </p:cNvSpPr>
            <p:nvPr/>
          </p:nvSpPr>
          <p:spPr bwMode="auto">
            <a:xfrm>
              <a:off x="884" y="172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017" name="Text Box 18"/>
            <p:cNvSpPr txBox="1">
              <a:spLocks noChangeArrowheads="1"/>
            </p:cNvSpPr>
            <p:nvPr/>
          </p:nvSpPr>
          <p:spPr bwMode="auto">
            <a:xfrm>
              <a:off x="-114" y="1633"/>
              <a:ext cx="102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Tx/>
                <a:buNone/>
              </a:pPr>
              <a:r>
                <a:rPr lang="en-US" altLang="fr-FR" sz="1300" dirty="0"/>
                <a:t>Classification</a:t>
              </a:r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-142875" y="1989138"/>
            <a:ext cx="9286875" cy="1227137"/>
            <a:chOff x="-90" y="1248"/>
            <a:chExt cx="6077" cy="773"/>
          </a:xfrm>
        </p:grpSpPr>
        <p:grpSp>
          <p:nvGrpSpPr>
            <p:cNvPr id="42010" name="Group 33"/>
            <p:cNvGrpSpPr>
              <a:grpSpLocks/>
            </p:cNvGrpSpPr>
            <p:nvPr/>
          </p:nvGrpSpPr>
          <p:grpSpPr bwMode="auto">
            <a:xfrm>
              <a:off x="4912" y="1248"/>
              <a:ext cx="1075" cy="310"/>
              <a:chOff x="4912" y="1248"/>
              <a:chExt cx="1075" cy="310"/>
            </a:xfrm>
          </p:grpSpPr>
          <p:sp>
            <p:nvSpPr>
              <p:cNvPr id="42014" name="Line 14"/>
              <p:cNvSpPr>
                <a:spLocks noChangeShapeType="1"/>
              </p:cNvSpPr>
              <p:nvPr/>
            </p:nvSpPr>
            <p:spPr bwMode="auto">
              <a:xfrm flipH="1">
                <a:off x="4912" y="1384"/>
                <a:ext cx="298" cy="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2015" name="Text Box 16"/>
              <p:cNvSpPr txBox="1">
                <a:spLocks noChangeArrowheads="1"/>
              </p:cNvSpPr>
              <p:nvPr/>
            </p:nvSpPr>
            <p:spPr bwMode="auto">
              <a:xfrm>
                <a:off x="5162" y="1248"/>
                <a:ext cx="82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r-FR" sz="1300" dirty="0"/>
                  <a:t>Publication number</a:t>
                </a:r>
              </a:p>
            </p:txBody>
          </p:sp>
        </p:grpSp>
        <p:grpSp>
          <p:nvGrpSpPr>
            <p:cNvPr id="42011" name="Group 25"/>
            <p:cNvGrpSpPr>
              <a:grpSpLocks/>
            </p:cNvGrpSpPr>
            <p:nvPr/>
          </p:nvGrpSpPr>
          <p:grpSpPr bwMode="auto">
            <a:xfrm>
              <a:off x="-90" y="1837"/>
              <a:ext cx="1201" cy="184"/>
              <a:chOff x="-90" y="1837"/>
              <a:chExt cx="1201" cy="184"/>
            </a:xfrm>
          </p:grpSpPr>
          <p:sp>
            <p:nvSpPr>
              <p:cNvPr id="42012" name="Line 8"/>
              <p:cNvSpPr>
                <a:spLocks noChangeShapeType="1"/>
              </p:cNvSpPr>
              <p:nvPr/>
            </p:nvSpPr>
            <p:spPr bwMode="auto">
              <a:xfrm>
                <a:off x="884" y="1928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2013" name="Text Box 19"/>
              <p:cNvSpPr txBox="1">
                <a:spLocks noChangeArrowheads="1"/>
              </p:cNvSpPr>
              <p:nvPr/>
            </p:nvSpPr>
            <p:spPr bwMode="auto">
              <a:xfrm>
                <a:off x="-90" y="1837"/>
                <a:ext cx="1019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  <a:buFontTx/>
                  <a:buNone/>
                </a:pPr>
                <a:r>
                  <a:rPr lang="fr-CH" altLang="fr-FR" sz="1300" dirty="0"/>
                  <a:t>Application </a:t>
                </a:r>
                <a:r>
                  <a:rPr lang="fr-CH" altLang="fr-FR" sz="1300" dirty="0" err="1"/>
                  <a:t>number</a:t>
                </a:r>
                <a:endParaRPr lang="en-US" altLang="fr-FR" sz="1300" dirty="0"/>
              </a:p>
            </p:txBody>
          </p:sp>
        </p:grpSp>
      </p:grpSp>
      <p:grpSp>
        <p:nvGrpSpPr>
          <p:cNvPr id="41989" name="Group 55"/>
          <p:cNvGrpSpPr>
            <a:grpSpLocks/>
          </p:cNvGrpSpPr>
          <p:nvPr/>
        </p:nvGrpSpPr>
        <p:grpSpPr bwMode="auto">
          <a:xfrm>
            <a:off x="-99647" y="2131218"/>
            <a:ext cx="1905000" cy="2017713"/>
            <a:chOff x="0" y="1445"/>
            <a:chExt cx="1347" cy="1273"/>
          </a:xfrm>
        </p:grpSpPr>
        <p:grpSp>
          <p:nvGrpSpPr>
            <p:cNvPr id="42001" name="Group 26"/>
            <p:cNvGrpSpPr>
              <a:grpSpLocks/>
            </p:cNvGrpSpPr>
            <p:nvPr/>
          </p:nvGrpSpPr>
          <p:grpSpPr bwMode="auto">
            <a:xfrm>
              <a:off x="0" y="1445"/>
              <a:ext cx="1247" cy="184"/>
              <a:chOff x="0" y="1420"/>
              <a:chExt cx="1247" cy="184"/>
            </a:xfrm>
          </p:grpSpPr>
          <p:sp>
            <p:nvSpPr>
              <p:cNvPr id="42008" name="Line 15"/>
              <p:cNvSpPr>
                <a:spLocks noChangeShapeType="1"/>
              </p:cNvSpPr>
              <p:nvPr/>
            </p:nvSpPr>
            <p:spPr bwMode="auto">
              <a:xfrm>
                <a:off x="1020" y="1525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2009" name="Text Box 17"/>
              <p:cNvSpPr txBox="1">
                <a:spLocks noChangeArrowheads="1"/>
              </p:cNvSpPr>
              <p:nvPr/>
            </p:nvSpPr>
            <p:spPr bwMode="auto">
              <a:xfrm>
                <a:off x="0" y="1420"/>
                <a:ext cx="1020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r-FR" sz="1300" dirty="0"/>
                  <a:t>Publication Date</a:t>
                </a:r>
              </a:p>
            </p:txBody>
          </p:sp>
        </p:grpSp>
        <p:grpSp>
          <p:nvGrpSpPr>
            <p:cNvPr id="42002" name="Group 28"/>
            <p:cNvGrpSpPr>
              <a:grpSpLocks/>
            </p:cNvGrpSpPr>
            <p:nvPr/>
          </p:nvGrpSpPr>
          <p:grpSpPr bwMode="auto">
            <a:xfrm>
              <a:off x="128" y="2195"/>
              <a:ext cx="1119" cy="206"/>
              <a:chOff x="128" y="2205"/>
              <a:chExt cx="1119" cy="206"/>
            </a:xfrm>
          </p:grpSpPr>
          <p:sp>
            <p:nvSpPr>
              <p:cNvPr id="42006" name="Line 9"/>
              <p:cNvSpPr>
                <a:spLocks noChangeShapeType="1"/>
              </p:cNvSpPr>
              <p:nvPr/>
            </p:nvSpPr>
            <p:spPr bwMode="auto">
              <a:xfrm>
                <a:off x="1020" y="2205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2007" name="Text Box 20"/>
              <p:cNvSpPr txBox="1">
                <a:spLocks noChangeArrowheads="1"/>
              </p:cNvSpPr>
              <p:nvPr/>
            </p:nvSpPr>
            <p:spPr bwMode="auto">
              <a:xfrm>
                <a:off x="128" y="2227"/>
                <a:ext cx="1020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r-FR" sz="1300" dirty="0"/>
                  <a:t>Application date</a:t>
                </a:r>
              </a:p>
            </p:txBody>
          </p:sp>
        </p:grpSp>
        <p:grpSp>
          <p:nvGrpSpPr>
            <p:cNvPr id="42003" name="Group 29"/>
            <p:cNvGrpSpPr>
              <a:grpSpLocks/>
            </p:cNvGrpSpPr>
            <p:nvPr/>
          </p:nvGrpSpPr>
          <p:grpSpPr bwMode="auto">
            <a:xfrm>
              <a:off x="128" y="2535"/>
              <a:ext cx="1219" cy="183"/>
              <a:chOff x="128" y="2465"/>
              <a:chExt cx="1219" cy="183"/>
            </a:xfrm>
          </p:grpSpPr>
          <p:sp>
            <p:nvSpPr>
              <p:cNvPr id="42004" name="Line 10"/>
              <p:cNvSpPr>
                <a:spLocks noChangeShapeType="1"/>
              </p:cNvSpPr>
              <p:nvPr/>
            </p:nvSpPr>
            <p:spPr bwMode="auto">
              <a:xfrm>
                <a:off x="1120" y="2556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2005" name="Text Box 21"/>
              <p:cNvSpPr txBox="1">
                <a:spLocks noChangeArrowheads="1"/>
              </p:cNvSpPr>
              <p:nvPr/>
            </p:nvSpPr>
            <p:spPr bwMode="auto">
              <a:xfrm>
                <a:off x="128" y="2465"/>
                <a:ext cx="1020" cy="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r-FR" sz="1300" dirty="0"/>
                  <a:t>Priority date</a:t>
                </a:r>
              </a:p>
            </p:txBody>
          </p:sp>
        </p:grpSp>
      </p:grp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-180975" y="4221163"/>
            <a:ext cx="1908175" cy="793750"/>
            <a:chOff x="0" y="2871"/>
            <a:chExt cx="1202" cy="500"/>
          </a:xfrm>
        </p:grpSpPr>
        <p:grpSp>
          <p:nvGrpSpPr>
            <p:cNvPr id="41995" name="Group 30"/>
            <p:cNvGrpSpPr>
              <a:grpSpLocks/>
            </p:cNvGrpSpPr>
            <p:nvPr/>
          </p:nvGrpSpPr>
          <p:grpSpPr bwMode="auto">
            <a:xfrm>
              <a:off x="0" y="2871"/>
              <a:ext cx="1202" cy="183"/>
              <a:chOff x="0" y="2645"/>
              <a:chExt cx="1202" cy="183"/>
            </a:xfrm>
          </p:grpSpPr>
          <p:sp>
            <p:nvSpPr>
              <p:cNvPr id="41999" name="Line 11"/>
              <p:cNvSpPr>
                <a:spLocks noChangeShapeType="1"/>
              </p:cNvSpPr>
              <p:nvPr/>
            </p:nvSpPr>
            <p:spPr bwMode="auto">
              <a:xfrm>
                <a:off x="975" y="2736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2000" name="Text Box 22"/>
              <p:cNvSpPr txBox="1">
                <a:spLocks noChangeArrowheads="1"/>
              </p:cNvSpPr>
              <p:nvPr/>
            </p:nvSpPr>
            <p:spPr bwMode="auto">
              <a:xfrm>
                <a:off x="0" y="2645"/>
                <a:ext cx="1020" cy="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  <a:buFontTx/>
                  <a:buNone/>
                </a:pPr>
                <a:r>
                  <a:rPr lang="fr-CH" altLang="fr-FR" sz="1300" dirty="0" err="1"/>
                  <a:t>Applicant</a:t>
                </a:r>
                <a:endParaRPr lang="en-US" altLang="fr-FR" sz="1300" dirty="0"/>
              </a:p>
            </p:txBody>
          </p:sp>
        </p:grpSp>
        <p:grpSp>
          <p:nvGrpSpPr>
            <p:cNvPr id="41996" name="Group 31"/>
            <p:cNvGrpSpPr>
              <a:grpSpLocks/>
            </p:cNvGrpSpPr>
            <p:nvPr/>
          </p:nvGrpSpPr>
          <p:grpSpPr bwMode="auto">
            <a:xfrm>
              <a:off x="0" y="3188"/>
              <a:ext cx="1202" cy="183"/>
              <a:chOff x="0" y="2917"/>
              <a:chExt cx="1202" cy="183"/>
            </a:xfrm>
          </p:grpSpPr>
          <p:sp>
            <p:nvSpPr>
              <p:cNvPr id="41997" name="Line 12"/>
              <p:cNvSpPr>
                <a:spLocks noChangeShapeType="1"/>
              </p:cNvSpPr>
              <p:nvPr/>
            </p:nvSpPr>
            <p:spPr bwMode="auto">
              <a:xfrm>
                <a:off x="975" y="3054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1998" name="Text Box 23"/>
              <p:cNvSpPr txBox="1">
                <a:spLocks noChangeArrowheads="1"/>
              </p:cNvSpPr>
              <p:nvPr/>
            </p:nvSpPr>
            <p:spPr bwMode="auto">
              <a:xfrm>
                <a:off x="0" y="2917"/>
                <a:ext cx="1020" cy="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r-FR" sz="1300" dirty="0"/>
                  <a:t>Inventor</a:t>
                </a:r>
              </a:p>
            </p:txBody>
          </p:sp>
        </p:grpSp>
      </p:grpSp>
      <p:grpSp>
        <p:nvGrpSpPr>
          <p:cNvPr id="13" name="Group 32"/>
          <p:cNvGrpSpPr>
            <a:grpSpLocks/>
          </p:cNvGrpSpPr>
          <p:nvPr/>
        </p:nvGrpSpPr>
        <p:grpSpPr bwMode="auto">
          <a:xfrm>
            <a:off x="7596188" y="3068636"/>
            <a:ext cx="1906587" cy="592136"/>
            <a:chOff x="4604" y="1874"/>
            <a:chExt cx="1201" cy="373"/>
          </a:xfrm>
        </p:grpSpPr>
        <p:sp>
          <p:nvSpPr>
            <p:cNvPr id="41993" name="Line 13"/>
            <p:cNvSpPr>
              <a:spLocks noChangeShapeType="1"/>
            </p:cNvSpPr>
            <p:nvPr/>
          </p:nvSpPr>
          <p:spPr bwMode="auto">
            <a:xfrm flipH="1" flipV="1">
              <a:off x="4604" y="1965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994" name="Text Box 24"/>
            <p:cNvSpPr txBox="1">
              <a:spLocks noChangeArrowheads="1"/>
            </p:cNvSpPr>
            <p:nvPr/>
          </p:nvSpPr>
          <p:spPr bwMode="auto">
            <a:xfrm>
              <a:off x="4785" y="1874"/>
              <a:ext cx="1020" cy="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fr-FR" sz="1300" dirty="0"/>
                <a:t>Designated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fr-FR" sz="1300" dirty="0"/>
                <a:t>States</a:t>
              </a:r>
            </a:p>
          </p:txBody>
        </p:sp>
      </p:grpSp>
      <p:pic>
        <p:nvPicPr>
          <p:cNvPr id="419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425" y="1556792"/>
            <a:ext cx="5616575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3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0"/>
            <a:ext cx="8229600" cy="849313"/>
          </a:xfrm>
        </p:spPr>
        <p:txBody>
          <a:bodyPr/>
          <a:lstStyle/>
          <a:p>
            <a:pPr eaLnBrk="1" hangingPunct="1"/>
            <a:r>
              <a:rPr lang="en-US" altLang="fr-FR" dirty="0"/>
              <a:t>Descriptions</a:t>
            </a:r>
          </a:p>
        </p:txBody>
      </p:sp>
      <p:sp>
        <p:nvSpPr>
          <p:cNvPr id="43011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8313" y="4868863"/>
            <a:ext cx="8229600" cy="15446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fr-FR" sz="2000" dirty="0"/>
              <a:t>Describes how the invention works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fr-FR" sz="2000" dirty="0"/>
              <a:t>Provides key information related to the problem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fr-FR" sz="2000" dirty="0"/>
              <a:t>Indicates the known solutions before the invention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908050"/>
            <a:ext cx="4679950" cy="375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570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4364" y="116632"/>
            <a:ext cx="8229600" cy="994122"/>
          </a:xfrm>
        </p:spPr>
        <p:txBody>
          <a:bodyPr/>
          <a:lstStyle/>
          <a:p>
            <a:pPr eaLnBrk="1" hangingPunct="1"/>
            <a:r>
              <a:rPr lang="fr-CH" altLang="fr-FR" dirty="0"/>
              <a:t>Claims</a:t>
            </a:r>
            <a:endParaRPr lang="en-US" altLang="fr-FR" dirty="0"/>
          </a:p>
        </p:txBody>
      </p:sp>
      <p:sp>
        <p:nvSpPr>
          <p:cNvPr id="44035" name="Rectangle 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5084763"/>
            <a:ext cx="8229600" cy="1041400"/>
          </a:xfrm>
        </p:spPr>
        <p:txBody>
          <a:bodyPr/>
          <a:lstStyle/>
          <a:p>
            <a:pPr eaLnBrk="1" hangingPunct="1"/>
            <a:r>
              <a:rPr lang="en-US" altLang="fr-FR" sz="2000" dirty="0"/>
              <a:t>Defines the scope of patent protection – the legally binding part of the patent document</a:t>
            </a: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899192"/>
            <a:ext cx="5956324" cy="404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259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Differences:</a:t>
            </a:r>
          </a:p>
          <a:p>
            <a:pPr lvl="1"/>
            <a:r>
              <a:rPr lang="en-US" dirty="0"/>
              <a:t>Geographical coverage</a:t>
            </a:r>
          </a:p>
          <a:p>
            <a:pPr lvl="1"/>
            <a:r>
              <a:rPr lang="en-US" dirty="0"/>
              <a:t>Historical coverage</a:t>
            </a:r>
          </a:p>
          <a:p>
            <a:pPr lvl="1"/>
            <a:r>
              <a:rPr lang="en-US" dirty="0"/>
              <a:t>Languages</a:t>
            </a:r>
          </a:p>
          <a:p>
            <a:pPr lvl="1"/>
            <a:r>
              <a:rPr lang="en-US" dirty="0"/>
              <a:t>Data collections (bibliographic data vs. </a:t>
            </a:r>
            <a:r>
              <a:rPr lang="en-US" dirty="0" err="1"/>
              <a:t>fulltext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Document types (patent applications/grants)</a:t>
            </a:r>
          </a:p>
          <a:p>
            <a:pPr lvl="1"/>
            <a:r>
              <a:rPr lang="en-US" dirty="0"/>
              <a:t>Search fields and search operators</a:t>
            </a:r>
          </a:p>
          <a:p>
            <a:pPr lvl="1"/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D60C8-7BA5-467F-BCD3-E871B6D034E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58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5077" y="188640"/>
            <a:ext cx="8229600" cy="648072"/>
          </a:xfrm>
        </p:spPr>
        <p:txBody>
          <a:bodyPr/>
          <a:lstStyle/>
          <a:p>
            <a:pPr eaLnBrk="1" hangingPunct="1"/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patent</a:t>
            </a:r>
            <a:r>
              <a:rPr lang="es-ES" sz="3200" dirty="0"/>
              <a:t> </a:t>
            </a:r>
            <a:r>
              <a:rPr lang="es-ES" sz="3200" dirty="0" err="1"/>
              <a:t>analysis</a:t>
            </a:r>
            <a:r>
              <a:rPr lang="es-ES" sz="3200" dirty="0"/>
              <a:t> </a:t>
            </a:r>
            <a:r>
              <a:rPr lang="es-ES" sz="3200" dirty="0" err="1"/>
              <a:t>quest</a:t>
            </a:r>
            <a:endParaRPr lang="es-ES" sz="32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68760"/>
            <a:ext cx="8964488" cy="558924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s-ES" dirty="0"/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endParaRPr lang="es-ES" dirty="0"/>
          </a:p>
          <a:p>
            <a:pPr eaLnBrk="1" hangingPunct="1"/>
            <a:endParaRPr lang="es-ES" dirty="0"/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endParaRPr lang="en-US" sz="1700" i="1" dirty="0"/>
          </a:p>
          <a:p>
            <a:pPr marL="0" indent="0">
              <a:buNone/>
            </a:pPr>
            <a:r>
              <a:rPr lang="en-US" sz="1700" i="1" dirty="0"/>
              <a:t>Keeping Up with the Quants, Davenport &amp; </a:t>
            </a:r>
            <a:r>
              <a:rPr lang="en-US" sz="1700" i="1" dirty="0" err="1"/>
              <a:t>Jinho</a:t>
            </a:r>
            <a:r>
              <a:rPr lang="en-US" sz="1700" i="1" dirty="0"/>
              <a:t> Kim, Harvard Business Review Press, 2013</a:t>
            </a:r>
            <a:endParaRPr lang="es-ES" sz="2200" dirty="0"/>
          </a:p>
          <a:p>
            <a:pPr eaLnBrk="1" hangingPunct="1"/>
            <a:r>
              <a:rPr lang="es-ES" sz="2200" dirty="0" err="1"/>
              <a:t>Good</a:t>
            </a:r>
            <a:r>
              <a:rPr lang="es-ES" sz="2200" dirty="0"/>
              <a:t> </a:t>
            </a:r>
            <a:r>
              <a:rPr lang="es-ES" sz="2200" dirty="0" err="1"/>
              <a:t>questions</a:t>
            </a:r>
            <a:r>
              <a:rPr lang="es-ES" sz="2200" dirty="0"/>
              <a:t> – </a:t>
            </a:r>
            <a:r>
              <a:rPr lang="es-ES" sz="2200" dirty="0" err="1"/>
              <a:t>increased</a:t>
            </a:r>
            <a:r>
              <a:rPr lang="es-ES" sz="2200" dirty="0"/>
              <a:t> chances </a:t>
            </a:r>
            <a:r>
              <a:rPr lang="es-ES" sz="2200" dirty="0" err="1"/>
              <a:t>for</a:t>
            </a:r>
            <a:r>
              <a:rPr lang="es-ES" sz="2200" dirty="0"/>
              <a:t> </a:t>
            </a:r>
            <a:r>
              <a:rPr lang="es-ES" sz="2200" dirty="0" err="1"/>
              <a:t>good</a:t>
            </a:r>
            <a:r>
              <a:rPr lang="es-ES" sz="2200" dirty="0"/>
              <a:t> </a:t>
            </a:r>
            <a:r>
              <a:rPr lang="es-ES" sz="2200" dirty="0" err="1"/>
              <a:t>answers</a:t>
            </a:r>
            <a:endParaRPr lang="es-ES" sz="2200" dirty="0"/>
          </a:p>
          <a:p>
            <a:pPr eaLnBrk="1" hangingPunct="1"/>
            <a:r>
              <a:rPr lang="es-ES" sz="2200" dirty="0" err="1"/>
              <a:t>Good</a:t>
            </a:r>
            <a:r>
              <a:rPr lang="es-ES" sz="2200" dirty="0"/>
              <a:t> </a:t>
            </a:r>
            <a:r>
              <a:rPr lang="es-ES" sz="2200" dirty="0" err="1"/>
              <a:t>quality</a:t>
            </a:r>
            <a:r>
              <a:rPr lang="es-ES" sz="2200" dirty="0"/>
              <a:t> of data – </a:t>
            </a:r>
            <a:r>
              <a:rPr lang="es-ES" sz="2200" dirty="0" err="1"/>
              <a:t>good</a:t>
            </a:r>
            <a:r>
              <a:rPr lang="es-ES" sz="2200" dirty="0"/>
              <a:t> </a:t>
            </a:r>
            <a:r>
              <a:rPr lang="es-ES" sz="2200" dirty="0" err="1"/>
              <a:t>quality</a:t>
            </a:r>
            <a:r>
              <a:rPr lang="es-ES" sz="2200" dirty="0"/>
              <a:t> of </a:t>
            </a:r>
            <a:r>
              <a:rPr lang="es-ES" sz="2200" dirty="0" err="1"/>
              <a:t>analysis</a:t>
            </a:r>
            <a:endParaRPr lang="es-ES" sz="2200" dirty="0"/>
          </a:p>
          <a:p>
            <a:pPr eaLnBrk="1" hangingPunct="1"/>
            <a:r>
              <a:rPr lang="es-ES" sz="2200" dirty="0" err="1"/>
              <a:t>Where</a:t>
            </a:r>
            <a:r>
              <a:rPr lang="es-ES" sz="2200" dirty="0"/>
              <a:t> </a:t>
            </a:r>
            <a:r>
              <a:rPr lang="es-ES" sz="2200" dirty="0" err="1"/>
              <a:t>is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data?</a:t>
            </a:r>
          </a:p>
          <a:p>
            <a:pPr marL="0" indent="0" eaLnBrk="1" hangingPunct="1">
              <a:buNone/>
            </a:pP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809976" cy="3744416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607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245381"/>
            <a:ext cx="8229600" cy="663339"/>
          </a:xfrm>
        </p:spPr>
        <p:txBody>
          <a:bodyPr/>
          <a:lstStyle/>
          <a:p>
            <a:r>
              <a:rPr lang="de-DE" dirty="0"/>
              <a:t>Data 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9992" y="1052736"/>
            <a:ext cx="4040188" cy="639762"/>
          </a:xfrm>
        </p:spPr>
        <p:txBody>
          <a:bodyPr/>
          <a:lstStyle/>
          <a:p>
            <a:r>
              <a:rPr lang="de-DE" dirty="0"/>
              <a:t>Patent data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355976" y="1643130"/>
            <a:ext cx="4680520" cy="5026229"/>
          </a:xfrm>
        </p:spPr>
        <p:txBody>
          <a:bodyPr/>
          <a:lstStyle/>
          <a:p>
            <a:r>
              <a:rPr lang="de-DE" dirty="0"/>
              <a:t>Primary source of information</a:t>
            </a:r>
          </a:p>
          <a:p>
            <a:pPr lvl="1"/>
            <a:r>
              <a:rPr lang="de-DE" dirty="0"/>
              <a:t>Patent Gazettes/Bulletins....</a:t>
            </a:r>
          </a:p>
          <a:p>
            <a:endParaRPr lang="de-DE" dirty="0"/>
          </a:p>
          <a:p>
            <a:r>
              <a:rPr lang="de-DE" dirty="0"/>
              <a:t>Secondary sources of information </a:t>
            </a:r>
          </a:p>
          <a:p>
            <a:pPr lvl="1"/>
            <a:r>
              <a:rPr lang="de-DE" dirty="0"/>
              <a:t>PATENTSCOPE</a:t>
            </a:r>
          </a:p>
          <a:p>
            <a:pPr lvl="1"/>
            <a:r>
              <a:rPr lang="de-DE" dirty="0"/>
              <a:t>Esp@cenet</a:t>
            </a:r>
          </a:p>
          <a:p>
            <a:pPr lvl="1"/>
            <a:r>
              <a:rPr lang="de-DE" dirty="0"/>
              <a:t>The Lens</a:t>
            </a:r>
          </a:p>
          <a:p>
            <a:pPr lvl="1"/>
            <a:r>
              <a:rPr lang="de-DE" dirty="0"/>
              <a:t>Other free databases</a:t>
            </a:r>
          </a:p>
          <a:p>
            <a:pPr lvl="1"/>
            <a:r>
              <a:rPr lang="de-DE" dirty="0"/>
              <a:t>Commercial Databases...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0375" y="1052736"/>
            <a:ext cx="4041775" cy="639762"/>
          </a:xfrm>
        </p:spPr>
        <p:txBody>
          <a:bodyPr/>
          <a:lstStyle/>
          <a:p>
            <a:r>
              <a:rPr lang="de-DE" dirty="0"/>
              <a:t>Non-patent data</a:t>
            </a:r>
            <a:endParaRPr lang="en-US" dirty="0"/>
          </a:p>
        </p:txBody>
      </p:sp>
      <p:pic>
        <p:nvPicPr>
          <p:cNvPr id="1026" name="Picture 2" descr="Bildergebnis für science literature databases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11563"/>
            <a:ext cx="998116" cy="9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science literature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34976"/>
            <a:ext cx="1136645" cy="86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google schol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02751"/>
            <a:ext cx="1197701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Bildergebnis für pubm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Bildergebnis für pubmed"/>
          <p:cNvSpPr>
            <a:spLocks noChangeAspect="1" noChangeArrowheads="1"/>
          </p:cNvSpPr>
          <p:nvPr/>
        </p:nvSpPr>
        <p:spPr bwMode="auto">
          <a:xfrm>
            <a:off x="5931125" y="515719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21" y="2332302"/>
            <a:ext cx="1003375" cy="356637"/>
          </a:xfrm>
          <a:prstGeom prst="rect">
            <a:avLst/>
          </a:prstGeom>
        </p:spPr>
      </p:pic>
      <p:pic>
        <p:nvPicPr>
          <p:cNvPr id="1038" name="Picture 14" descr="http://blogs.rsc.org/rscpublishing/files/2011/12/ChemSpider-logo-530x2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44" y="3230331"/>
            <a:ext cx="1752129" cy="7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203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importance of obtaining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52925"/>
          </a:xfrm>
        </p:spPr>
        <p:txBody>
          <a:bodyPr/>
          <a:lstStyle/>
          <a:p>
            <a:r>
              <a:rPr lang="en-GB" dirty="0"/>
              <a:t>Right source of information</a:t>
            </a:r>
          </a:p>
          <a:p>
            <a:r>
              <a:rPr lang="en-GB" dirty="0"/>
              <a:t>Understanding of parameters and limitations of the source</a:t>
            </a:r>
          </a:p>
          <a:p>
            <a:r>
              <a:rPr lang="en-GB" dirty="0"/>
              <a:t>Confidentiality issues?</a:t>
            </a:r>
            <a:endParaRPr lang="en-US" dirty="0"/>
          </a:p>
          <a:p>
            <a:r>
              <a:rPr lang="en-GB" dirty="0"/>
              <a:t>Where will the data feed into?</a:t>
            </a:r>
          </a:p>
          <a:p>
            <a:r>
              <a:rPr lang="en-GB" dirty="0"/>
              <a:t>Is my data format compatible with the tool I want to use to clean/tidy/</a:t>
            </a:r>
            <a:r>
              <a:rPr lang="en-GB" dirty="0" err="1"/>
              <a:t>analyze</a:t>
            </a:r>
            <a:r>
              <a:rPr lang="en-GB" dirty="0"/>
              <a:t> and visualize the data?</a:t>
            </a:r>
          </a:p>
        </p:txBody>
      </p:sp>
    </p:spTree>
    <p:extLst>
      <p:ext uri="{BB962C8B-B14F-4D97-AF65-F5344CB8AC3E}">
        <p14:creationId xmlns:p14="http://schemas.microsoft.com/office/powerpoint/2010/main" val="78914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1124744"/>
            <a:ext cx="8229600" cy="1143000"/>
          </a:xfrm>
        </p:spPr>
        <p:txBody>
          <a:bodyPr/>
          <a:lstStyle/>
          <a:p>
            <a:r>
              <a:rPr lang="en-GB" dirty="0"/>
              <a:t>PATENTSCOPE</a:t>
            </a:r>
            <a:br>
              <a:rPr lang="en-GB" dirty="0"/>
            </a:br>
            <a:r>
              <a:rPr lang="en-GB" dirty="0">
                <a:hlinkClick r:id="rId2"/>
              </a:rPr>
              <a:t>https://patentscope.wipo.int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395536" y="3356992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408C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kern="0" dirty="0"/>
              <a:t>LENS</a:t>
            </a:r>
            <a:br>
              <a:rPr lang="en-GB" kern="0" dirty="0"/>
            </a:br>
            <a:r>
              <a:rPr lang="en-GB" kern="0" dirty="0">
                <a:hlinkClick r:id="rId3"/>
              </a:rPr>
              <a:t>https://www.lens.org</a:t>
            </a:r>
            <a:r>
              <a:rPr lang="en-GB" kern="0" dirty="0"/>
              <a:t> 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82385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720" y="1772817"/>
            <a:ext cx="5256584" cy="1800200"/>
          </a:xfrm>
        </p:spPr>
        <p:txBody>
          <a:bodyPr/>
          <a:lstStyle/>
          <a:p>
            <a:pPr fontAlgn="ctr"/>
            <a:endParaRPr lang="ja-JP" altLang="es-ES" dirty="0"/>
          </a:p>
          <a:p>
            <a:pPr marL="0" indent="0">
              <a:buNone/>
            </a:pPr>
            <a:endParaRPr lang="de-DE" altLang="ja-JP" dirty="0"/>
          </a:p>
          <a:p>
            <a:pPr marL="0" indent="0">
              <a:buNone/>
            </a:pPr>
            <a:r>
              <a:rPr lang="de-DE" altLang="ja-JP" dirty="0"/>
              <a:t>           </a:t>
            </a:r>
            <a:r>
              <a:rPr lang="de-DE" altLang="ja-JP" dirty="0">
                <a:hlinkClick r:id="rId2"/>
              </a:rPr>
              <a:t>Irene.Kitsara@wipo.int</a:t>
            </a:r>
            <a:r>
              <a:rPr lang="de-DE" altLang="ja-JP" dirty="0"/>
              <a:t> </a:t>
            </a:r>
            <a:endParaRPr lang="ja-JP" alt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9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ES" dirty="0"/>
              <a:t>What is protected by IP?</a:t>
            </a:r>
            <a:endParaRPr lang="fr-FR" altLang="es-ES" dirty="0"/>
          </a:p>
        </p:txBody>
      </p:sp>
      <p:sp>
        <p:nvSpPr>
          <p:cNvPr id="8195" name="Text Placeholder 5"/>
          <p:cNvSpPr>
            <a:spLocks noGrp="1"/>
          </p:cNvSpPr>
          <p:nvPr>
            <p:ph type="body" idx="1"/>
          </p:nvPr>
        </p:nvSpPr>
        <p:spPr>
          <a:xfrm>
            <a:off x="480492" y="1317229"/>
            <a:ext cx="4040187" cy="639762"/>
          </a:xfrm>
        </p:spPr>
        <p:txBody>
          <a:bodyPr/>
          <a:lstStyle/>
          <a:p>
            <a:r>
              <a:rPr lang="en-US" altLang="es-ES" dirty="0"/>
              <a:t>I have an idea….</a:t>
            </a:r>
            <a:endParaRPr lang="fr-FR" alt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932040" y="1637110"/>
            <a:ext cx="4041775" cy="639762"/>
          </a:xfrm>
        </p:spPr>
        <p:txBody>
          <a:bodyPr/>
          <a:lstStyle/>
          <a:p>
            <a:r>
              <a:rPr lang="fr-FR" dirty="0"/>
              <a:t>Is the </a:t>
            </a:r>
            <a:r>
              <a:rPr lang="fr-FR" dirty="0" err="1"/>
              <a:t>idea</a:t>
            </a:r>
            <a:r>
              <a:rPr lang="fr-FR" dirty="0"/>
              <a:t> as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protected</a:t>
            </a:r>
            <a:r>
              <a:rPr lang="fr-FR" dirty="0"/>
              <a:t>?</a:t>
            </a:r>
          </a:p>
        </p:txBody>
      </p:sp>
      <p:pic>
        <p:nvPicPr>
          <p:cNvPr id="8202" name="Picture 10" descr="https://image.freepik.com/free-vector/business-idea-concept_23-21475159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05" y="2276872"/>
            <a:ext cx="403244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202" y="2443361"/>
            <a:ext cx="319856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38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s-ES" dirty="0" err="1"/>
              <a:t>Why</a:t>
            </a:r>
            <a:r>
              <a:rPr lang="fr-FR" altLang="es-ES" dirty="0"/>
              <a:t> IP?</a:t>
            </a:r>
          </a:p>
        </p:txBody>
      </p:sp>
      <p:sp>
        <p:nvSpPr>
          <p:cNvPr id="7171" name="Content Placeholder 6"/>
          <p:cNvSpPr>
            <a:spLocks noGrp="1"/>
          </p:cNvSpPr>
          <p:nvPr>
            <p:ph idx="1"/>
          </p:nvPr>
        </p:nvSpPr>
        <p:spPr>
          <a:xfrm>
            <a:off x="457200" y="1773239"/>
            <a:ext cx="8507288" cy="3888010"/>
          </a:xfrm>
        </p:spPr>
        <p:txBody>
          <a:bodyPr/>
          <a:lstStyle/>
          <a:p>
            <a:pPr>
              <a:defRPr/>
            </a:pPr>
            <a:r>
              <a:rPr lang="en-US" altLang="es-ES" dirty="0"/>
              <a:t>Recognition and monetization of creativity and innovation</a:t>
            </a:r>
          </a:p>
          <a:p>
            <a:pPr marL="0" indent="0">
              <a:buFontTx/>
              <a:buNone/>
              <a:defRPr/>
            </a:pPr>
            <a:endParaRPr lang="en-US" altLang="es-ES" dirty="0"/>
          </a:p>
          <a:p>
            <a:pPr>
              <a:defRPr/>
            </a:pPr>
            <a:r>
              <a:rPr lang="en-US" altLang="es-ES" dirty="0"/>
              <a:t>Amortization of investment and efforts of innovators/creators</a:t>
            </a:r>
          </a:p>
          <a:p>
            <a:pPr marL="0" indent="0">
              <a:buFontTx/>
              <a:buNone/>
              <a:defRPr/>
            </a:pPr>
            <a:endParaRPr lang="en-US" altLang="es-ES" dirty="0"/>
          </a:p>
          <a:p>
            <a:pPr>
              <a:defRPr/>
            </a:pPr>
            <a:r>
              <a:rPr lang="en-US" altLang="es-ES" dirty="0"/>
              <a:t>System of protection and guarantee of rights of creators</a:t>
            </a:r>
          </a:p>
          <a:p>
            <a:pPr marL="0" indent="0">
              <a:buFontTx/>
              <a:buNone/>
              <a:defRPr/>
            </a:pPr>
            <a:endParaRPr lang="en-US" altLang="es-ES" dirty="0"/>
          </a:p>
          <a:p>
            <a:pPr>
              <a:defRPr/>
            </a:pPr>
            <a:r>
              <a:rPr lang="en-US" altLang="es-ES" dirty="0"/>
              <a:t>Legal basis for the protection of rights of the creators/innovators</a:t>
            </a:r>
          </a:p>
        </p:txBody>
      </p:sp>
    </p:spTree>
    <p:extLst>
      <p:ext uri="{BB962C8B-B14F-4D97-AF65-F5344CB8AC3E}">
        <p14:creationId xmlns:p14="http://schemas.microsoft.com/office/powerpoint/2010/main" val="193020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79388" y="188913"/>
            <a:ext cx="8229600" cy="669925"/>
          </a:xfrm>
        </p:spPr>
        <p:txBody>
          <a:bodyPr/>
          <a:lstStyle/>
          <a:p>
            <a:r>
              <a:rPr lang="de-DE" altLang="es-ES" dirty="0"/>
              <a:t>History of Intellectual Property</a:t>
            </a:r>
            <a:endParaRPr lang="es-ES" altLang="es-ES" dirty="0"/>
          </a:p>
        </p:txBody>
      </p:sp>
      <p:sp>
        <p:nvSpPr>
          <p:cNvPr id="6147" name="Text Placeholder 7"/>
          <p:cNvSpPr>
            <a:spLocks noGrp="1"/>
          </p:cNvSpPr>
          <p:nvPr>
            <p:ph type="body" idx="1"/>
          </p:nvPr>
        </p:nvSpPr>
        <p:spPr>
          <a:xfrm>
            <a:off x="254000" y="1052513"/>
            <a:ext cx="4040188" cy="482600"/>
          </a:xfrm>
        </p:spPr>
        <p:txBody>
          <a:bodyPr/>
          <a:lstStyle/>
          <a:p>
            <a:r>
              <a:rPr lang="fr-FR" altLang="es-ES" dirty="0"/>
              <a:t>A </a:t>
            </a:r>
            <a:r>
              <a:rPr lang="fr-FR" altLang="es-ES" dirty="0" err="1"/>
              <a:t>recent</a:t>
            </a:r>
            <a:r>
              <a:rPr lang="fr-FR" altLang="es-ES" dirty="0"/>
              <a:t> trend?</a:t>
            </a:r>
          </a:p>
        </p:txBody>
      </p:sp>
      <p:pic>
        <p:nvPicPr>
          <p:cNvPr id="6148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000" y="1728788"/>
            <a:ext cx="4040188" cy="2274887"/>
          </a:xfrm>
        </p:spPr>
      </p:pic>
      <p:sp>
        <p:nvSpPr>
          <p:cNvPr id="6149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562475" y="895350"/>
            <a:ext cx="4041775" cy="639763"/>
          </a:xfrm>
        </p:spPr>
        <p:txBody>
          <a:bodyPr/>
          <a:lstStyle/>
          <a:p>
            <a:r>
              <a:rPr lang="fr-FR" altLang="es-ES" dirty="0"/>
              <a:t>Or…?  </a:t>
            </a:r>
          </a:p>
        </p:txBody>
      </p:sp>
      <p:pic>
        <p:nvPicPr>
          <p:cNvPr id="6151" name="Picture 6" descr="https://upload.wikimedia.org/wikipedia/commons/thumb/b/b3/Venetian_Patent_Statute_1474.png/1920px-Venetian_Patent_Statute_1474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82738"/>
            <a:ext cx="3651250" cy="2027237"/>
          </a:xfrm>
          <a:noFill/>
        </p:spPr>
      </p:pic>
      <p:sp>
        <p:nvSpPr>
          <p:cNvPr id="6152" name="TextBox 12"/>
          <p:cNvSpPr txBox="1">
            <a:spLocks noChangeArrowheads="1"/>
          </p:cNvSpPr>
          <p:nvPr/>
        </p:nvSpPr>
        <p:spPr bwMode="auto">
          <a:xfrm>
            <a:off x="4643438" y="3797300"/>
            <a:ext cx="4429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s-ES" dirty="0" err="1"/>
              <a:t>Venetian</a:t>
            </a:r>
            <a:r>
              <a:rPr lang="fr-FR" altLang="es-ES" dirty="0"/>
              <a:t> Patent </a:t>
            </a:r>
            <a:r>
              <a:rPr lang="fr-FR" altLang="es-ES" dirty="0" err="1"/>
              <a:t>Statute</a:t>
            </a:r>
            <a:r>
              <a:rPr lang="fr-FR" altLang="es-ES" dirty="0"/>
              <a:t> (1474)</a:t>
            </a:r>
          </a:p>
        </p:txBody>
      </p:sp>
      <p:pic>
        <p:nvPicPr>
          <p:cNvPr id="615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93644"/>
            <a:ext cx="20256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219" y="4197350"/>
            <a:ext cx="1809750" cy="2524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705" y="4393644"/>
            <a:ext cx="1037283" cy="15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5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s-ES" dirty="0"/>
              <a:t>Types of IP </a:t>
            </a:r>
            <a:r>
              <a:rPr lang="fr-FR" altLang="es-ES" dirty="0" err="1"/>
              <a:t>Rights</a:t>
            </a:r>
            <a:r>
              <a:rPr lang="fr-FR" altLang="es-ES" dirty="0"/>
              <a:t> (IPR)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95536" y="1421289"/>
            <a:ext cx="8229600" cy="4352925"/>
          </a:xfrm>
        </p:spPr>
        <p:txBody>
          <a:bodyPr/>
          <a:lstStyle/>
          <a:p>
            <a:r>
              <a:rPr lang="en-US" altLang="es-ES" dirty="0"/>
              <a:t>P</a:t>
            </a:r>
            <a:r>
              <a:rPr lang="fr-FR" altLang="es-ES" dirty="0" err="1"/>
              <a:t>atents</a:t>
            </a:r>
            <a:endParaRPr lang="fr-FR" altLang="es-ES" dirty="0"/>
          </a:p>
          <a:p>
            <a:r>
              <a:rPr lang="en-US" altLang="es-ES" dirty="0"/>
              <a:t>T</a:t>
            </a:r>
            <a:r>
              <a:rPr lang="fr-FR" altLang="es-ES" dirty="0" err="1"/>
              <a:t>rademarks</a:t>
            </a:r>
            <a:endParaRPr lang="fr-FR" altLang="es-ES" dirty="0"/>
          </a:p>
          <a:p>
            <a:r>
              <a:rPr lang="en-US" altLang="es-ES" dirty="0"/>
              <a:t>I</a:t>
            </a:r>
            <a:r>
              <a:rPr lang="fr-FR" altLang="es-ES" dirty="0" err="1"/>
              <a:t>ndustrial</a:t>
            </a:r>
            <a:r>
              <a:rPr lang="fr-FR" altLang="es-ES" dirty="0"/>
              <a:t> Designs</a:t>
            </a:r>
          </a:p>
          <a:p>
            <a:r>
              <a:rPr lang="en-US" altLang="es-ES" dirty="0"/>
              <a:t>G</a:t>
            </a:r>
            <a:r>
              <a:rPr lang="fr-FR" altLang="es-ES" dirty="0" err="1"/>
              <a:t>eographical</a:t>
            </a:r>
            <a:r>
              <a:rPr lang="fr-FR" altLang="es-ES" dirty="0"/>
              <a:t> Indications</a:t>
            </a:r>
          </a:p>
          <a:p>
            <a:r>
              <a:rPr lang="fr-FR" altLang="es-ES" dirty="0"/>
              <a:t>Copyright </a:t>
            </a:r>
          </a:p>
          <a:p>
            <a:endParaRPr lang="fr-FR" altLang="es-ES" dirty="0"/>
          </a:p>
        </p:txBody>
      </p:sp>
    </p:spTree>
    <p:extLst>
      <p:ext uri="{BB962C8B-B14F-4D97-AF65-F5344CB8AC3E}">
        <p14:creationId xmlns:p14="http://schemas.microsoft.com/office/powerpoint/2010/main" val="144710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229600" cy="634082"/>
          </a:xfrm>
        </p:spPr>
        <p:txBody>
          <a:bodyPr/>
          <a:lstStyle/>
          <a:p>
            <a:r>
              <a:rPr lang="de-DE" altLang="en-US" sz="3200" dirty="0"/>
              <a:t>Global Innovation Index 2016</a:t>
            </a:r>
            <a:endParaRPr lang="fr-FR" altLang="en-US" sz="3200" dirty="0"/>
          </a:p>
        </p:txBody>
      </p:sp>
      <p:pic>
        <p:nvPicPr>
          <p:cNvPr id="11270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4684487" cy="491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46" y="797041"/>
            <a:ext cx="4320480" cy="606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: Rounded Corners 4"/>
          <p:cNvSpPr/>
          <p:nvPr/>
        </p:nvSpPr>
        <p:spPr bwMode="auto">
          <a:xfrm>
            <a:off x="4860032" y="2852936"/>
            <a:ext cx="936104" cy="21602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charset="0"/>
              <a:cs typeface="Arial" charset="0"/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179512" y="4365103"/>
            <a:ext cx="1872208" cy="1462049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0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2" y="188640"/>
            <a:ext cx="8677201" cy="1143000"/>
          </a:xfrm>
        </p:spPr>
        <p:txBody>
          <a:bodyPr/>
          <a:lstStyle/>
          <a:p>
            <a:r>
              <a:rPr lang="en-US" dirty="0"/>
              <a:t>The use of the IP system globally and the position of the U.K.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6" y="1660335"/>
            <a:ext cx="2952328" cy="41726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79EEDA-9492-4994-BB18-1005CD6866B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977" y="1666090"/>
            <a:ext cx="2996847" cy="4178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77" y="1622196"/>
            <a:ext cx="3024336" cy="424897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5364088" y="2780928"/>
            <a:ext cx="216024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5364088" y="2708920"/>
            <a:ext cx="216024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: Rounded Corners 10"/>
          <p:cNvSpPr/>
          <p:nvPr/>
        </p:nvSpPr>
        <p:spPr bwMode="auto">
          <a:xfrm>
            <a:off x="4932040" y="5013176"/>
            <a:ext cx="216024" cy="819831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1935192" y="5013176"/>
            <a:ext cx="260543" cy="792088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22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166452"/>
            <a:ext cx="8937625" cy="706438"/>
          </a:xfrm>
        </p:spPr>
        <p:txBody>
          <a:bodyPr/>
          <a:lstStyle/>
          <a:p>
            <a:pPr eaLnBrk="1" hangingPunct="1"/>
            <a:r>
              <a:rPr lang="de-DE" altLang="fr-FR" dirty="0"/>
              <a:t>Patents, designs and trademarks of Apple</a:t>
            </a:r>
            <a:endParaRPr lang="en-US" altLang="fr-FR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27150"/>
            <a:ext cx="8218488" cy="53292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fr-FR"/>
              <a:t>											</a:t>
            </a:r>
          </a:p>
          <a:p>
            <a:pPr eaLnBrk="1" hangingPunct="1">
              <a:buFontTx/>
              <a:buNone/>
            </a:pPr>
            <a:endParaRPr lang="en-US" altLang="fr-FR"/>
          </a:p>
          <a:p>
            <a:pPr eaLnBrk="1" hangingPunct="1">
              <a:buFontTx/>
              <a:buNone/>
            </a:pPr>
            <a:endParaRPr lang="en-US" altLang="fr-FR"/>
          </a:p>
          <a:p>
            <a:pPr eaLnBrk="1" hangingPunct="1">
              <a:buFontTx/>
              <a:buNone/>
            </a:pPr>
            <a:endParaRPr lang="en-US" altLang="fr-FR"/>
          </a:p>
          <a:p>
            <a:pPr eaLnBrk="1" hangingPunct="1">
              <a:buFontTx/>
              <a:buNone/>
            </a:pPr>
            <a:endParaRPr lang="en-US" altLang="fr-FR"/>
          </a:p>
          <a:p>
            <a:pPr eaLnBrk="1" hangingPunct="1">
              <a:buFontTx/>
              <a:buNone/>
            </a:pPr>
            <a:endParaRPr lang="en-US" altLang="fr-FR"/>
          </a:p>
          <a:p>
            <a:pPr eaLnBrk="1" hangingPunct="1">
              <a:buFontTx/>
              <a:buNone/>
            </a:pPr>
            <a:endParaRPr lang="en-US" altLang="fr-FR"/>
          </a:p>
          <a:p>
            <a:pPr eaLnBrk="1" hangingPunct="1">
              <a:buFontTx/>
              <a:buNone/>
            </a:pPr>
            <a:endParaRPr lang="en-US" altLang="fr-FR"/>
          </a:p>
          <a:p>
            <a:pPr eaLnBrk="1" hangingPunct="1">
              <a:buFontTx/>
              <a:buNone/>
            </a:pPr>
            <a:endParaRPr lang="en-US" altLang="fr-FR"/>
          </a:p>
          <a:p>
            <a:pPr eaLnBrk="1" hangingPunct="1">
              <a:buFontTx/>
              <a:buNone/>
            </a:pPr>
            <a:endParaRPr lang="en-US" altLang="fr-FR"/>
          </a:p>
          <a:p>
            <a:pPr eaLnBrk="1" hangingPunct="1">
              <a:buFontTx/>
              <a:buNone/>
            </a:pPr>
            <a:endParaRPr lang="en-US" altLang="fr-FR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1122363"/>
            <a:ext cx="631507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238250"/>
            <a:ext cx="2889250" cy="3902075"/>
          </a:xfrm>
          <a:prstGeom prst="rect">
            <a:avLst/>
          </a:prstGeom>
          <a:noFill/>
          <a:ln w="127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31951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">
  <a:themeElements>
    <a:clrScheme name="template_englis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_english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>
          <a:defRPr dirty="0"/>
        </a:defPPr>
      </a:lstStyle>
    </a:txDef>
  </a:objectDefaults>
  <a:extraClrSchemeLst>
    <a:extraClrScheme>
      <a:clrScheme name="template_englis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rench">
  <a:themeElements>
    <a:clrScheme name="template_englis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_english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>
          <a:defRPr dirty="0"/>
        </a:defPPr>
      </a:lstStyle>
    </a:txDef>
  </a:objectDefaults>
  <a:extraClrSchemeLst>
    <a:extraClrScheme>
      <a:clrScheme name="template_englis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template_english</Template>
  <TotalTime>10402</TotalTime>
  <Words>911</Words>
  <Application>Microsoft Office PowerPoint</Application>
  <PresentationFormat>On-screen Show (4:3)</PresentationFormat>
  <Paragraphs>196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Black</vt:lpstr>
      <vt:lpstr>Wingdings</vt:lpstr>
      <vt:lpstr>ヒラギノ角ゴ Pro W3</vt:lpstr>
      <vt:lpstr>English</vt:lpstr>
      <vt:lpstr>French</vt:lpstr>
      <vt:lpstr>PowerPoint Presentation</vt:lpstr>
      <vt:lpstr>World Intellectual Property Organization (WIPO)</vt:lpstr>
      <vt:lpstr>What is protected by IP?</vt:lpstr>
      <vt:lpstr>Why IP?</vt:lpstr>
      <vt:lpstr>History of Intellectual Property</vt:lpstr>
      <vt:lpstr>Types of IP Rights (IPR)</vt:lpstr>
      <vt:lpstr>Global Innovation Index 2016</vt:lpstr>
      <vt:lpstr>The use of the IP system globally and the position of the U.K.</vt:lpstr>
      <vt:lpstr>Patents, designs and trademarks of Apple</vt:lpstr>
      <vt:lpstr>Think of companies like Apple….</vt:lpstr>
      <vt:lpstr>IP Rights Bundle </vt:lpstr>
      <vt:lpstr>IPR selection criteria</vt:lpstr>
      <vt:lpstr>Patents: Is an invention patentable?</vt:lpstr>
      <vt:lpstr>The functions of a patent</vt:lpstr>
      <vt:lpstr>Patent granting process</vt:lpstr>
      <vt:lpstr>Patent territoriality</vt:lpstr>
      <vt:lpstr>Questions related to the acquisition of an IPR</vt:lpstr>
      <vt:lpstr>The growing importance of patent information</vt:lpstr>
      <vt:lpstr>Nature of patent information </vt:lpstr>
      <vt:lpstr>Searching patent information</vt:lpstr>
      <vt:lpstr>Bibliographic Data/Front page</vt:lpstr>
      <vt:lpstr>Descriptions</vt:lpstr>
      <vt:lpstr>Claims</vt:lpstr>
      <vt:lpstr>Databases </vt:lpstr>
      <vt:lpstr>The patent analysis quest</vt:lpstr>
      <vt:lpstr>Data sources</vt:lpstr>
      <vt:lpstr>The importance of obtaining data</vt:lpstr>
      <vt:lpstr>PATENTSCOPE https://patentscope.wipo.int </vt:lpstr>
      <vt:lpstr>PowerPoint Presentation</vt:lpstr>
    </vt:vector>
  </TitlesOfParts>
  <Company>World Intellectual Property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KITSARA Irene</dc:creator>
  <cp:lastModifiedBy>Irene Kitsara</cp:lastModifiedBy>
  <cp:revision>273</cp:revision>
  <cp:lastPrinted>2016-04-25T12:37:51Z</cp:lastPrinted>
  <dcterms:created xsi:type="dcterms:W3CDTF">2015-08-20T08:19:12Z</dcterms:created>
  <dcterms:modified xsi:type="dcterms:W3CDTF">2017-05-26T05:15:50Z</dcterms:modified>
</cp:coreProperties>
</file>